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374" r:id="rId2"/>
    <p:sldId id="788" r:id="rId3"/>
    <p:sldId id="377" r:id="rId4"/>
    <p:sldId id="802" r:id="rId5"/>
    <p:sldId id="803" r:id="rId6"/>
    <p:sldId id="804" r:id="rId7"/>
    <p:sldId id="805" r:id="rId8"/>
    <p:sldId id="807" r:id="rId9"/>
    <p:sldId id="808" r:id="rId10"/>
    <p:sldId id="809" r:id="rId11"/>
    <p:sldId id="810" r:id="rId12"/>
    <p:sldId id="811" r:id="rId13"/>
    <p:sldId id="812" r:id="rId14"/>
    <p:sldId id="813" r:id="rId15"/>
    <p:sldId id="815" r:id="rId16"/>
    <p:sldId id="814" r:id="rId17"/>
    <p:sldId id="816" r:id="rId18"/>
    <p:sldId id="817" r:id="rId19"/>
    <p:sldId id="818" r:id="rId20"/>
    <p:sldId id="819" r:id="rId21"/>
    <p:sldId id="820" r:id="rId22"/>
    <p:sldId id="821" r:id="rId23"/>
  </p:sldIdLst>
  <p:sldSz cx="9144000" cy="6858000" type="screen4x3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saac guillermo espinosa torres" initials="iget" lastIdx="1" clrIdx="0">
    <p:extLst>
      <p:ext uri="{19B8F6BF-5375-455C-9EA6-DF929625EA0E}">
        <p15:presenceInfo xmlns:p15="http://schemas.microsoft.com/office/powerpoint/2012/main" userId="8f89cd682a174b7b" providerId="Windows Live"/>
      </p:ext>
    </p:extLst>
  </p:cmAuthor>
  <p:cmAuthor id="2" name="RICARDO GONZALEZ BURGOS" initials="RGB" lastIdx="1" clrIdx="1">
    <p:extLst>
      <p:ext uri="{19B8F6BF-5375-455C-9EA6-DF929625EA0E}">
        <p15:presenceInfo xmlns:p15="http://schemas.microsoft.com/office/powerpoint/2012/main" userId="6369936fbcf79c2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141D"/>
    <a:srgbClr val="961A26"/>
    <a:srgbClr val="B31F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16" autoAdjust="0"/>
    <p:restoredTop sz="96187" autoAdjust="0"/>
  </p:normalViewPr>
  <p:slideViewPr>
    <p:cSldViewPr snapToGrid="0">
      <p:cViewPr>
        <p:scale>
          <a:sx n="70" d="100"/>
          <a:sy n="70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>
              <a:defRPr sz="1200"/>
            </a:lvl1pPr>
          </a:lstStyle>
          <a:p>
            <a:fld id="{6C743446-D649-4549-94B8-C536DCA8D50F}" type="datetimeFigureOut">
              <a:rPr lang="es-MX" smtClean="0"/>
              <a:t>14/11/2022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6" rIns="93174" bIns="46586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8724"/>
            <a:ext cx="5438140" cy="3909863"/>
          </a:xfrm>
          <a:prstGeom prst="rect">
            <a:avLst/>
          </a:prstGeom>
        </p:spPr>
        <p:txBody>
          <a:bodyPr vert="horz" lIns="93174" tIns="46586" rIns="93174" bIns="46586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>
              <a:defRPr sz="1200"/>
            </a:lvl1pPr>
          </a:lstStyle>
          <a:p>
            <a:fld id="{66396507-4094-496E-A1DE-17DD62246D9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02786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3D8B3-9683-4B0D-BEB5-4A179D892850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14/11/2022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F560-FEBD-4E37-B908-49906D15F2A6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216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3D8B3-9683-4B0D-BEB5-4A179D892850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14/11/2022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F560-FEBD-4E37-B908-49906D15F2A6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4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894079"/>
            <a:ext cx="1971675" cy="5282884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894079"/>
            <a:ext cx="5800725" cy="5282883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3D8B3-9683-4B0D-BEB5-4A179D892850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14/11/2022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F560-FEBD-4E37-B908-49906D15F2A6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00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3D8B3-9683-4B0D-BEB5-4A179D892850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14/11/2022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F560-FEBD-4E37-B908-49906D15F2A6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15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3D8B3-9683-4B0D-BEB5-4A179D892850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14/11/2022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F560-FEBD-4E37-B908-49906D15F2A6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55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44880"/>
            <a:ext cx="3886200" cy="5232083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44880"/>
            <a:ext cx="3886200" cy="5232083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3D8B3-9683-4B0D-BEB5-4A179D892850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14/11/2022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F560-FEBD-4E37-B908-49906D15F2A6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983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4240" y="213360"/>
            <a:ext cx="6888479" cy="365125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510" y="99028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980885"/>
            <a:ext cx="3868340" cy="420877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10099" y="99028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980885"/>
            <a:ext cx="3887391" cy="420877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3D8B3-9683-4B0D-BEB5-4A179D892850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14/11/2022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F560-FEBD-4E37-B908-49906D15F2A6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54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3D8B3-9683-4B0D-BEB5-4A179D892850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14/11/2022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F560-FEBD-4E37-B908-49906D15F2A6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52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3D8B3-9683-4B0D-BEB5-4A179D892850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14/11/2022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F560-FEBD-4E37-B908-49906D15F2A6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35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360" y="234950"/>
            <a:ext cx="6807200" cy="36512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8"/>
            <a:ext cx="2949178" cy="48815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3D8B3-9683-4B0D-BEB5-4A179D892850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14/11/2022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F560-FEBD-4E37-B908-49906D15F2A6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66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 dirty="0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3D8B3-9683-4B0D-BEB5-4A179D892850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14/11/2022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F560-FEBD-4E37-B908-49906D15F2A6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66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243208"/>
            <a:ext cx="68707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965200"/>
            <a:ext cx="7886700" cy="5211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3D8B3-9683-4B0D-BEB5-4A179D892850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14/11/2022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EF560-FEBD-4E37-B908-49906D15F2A6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82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5">
            <a:extLst>
              <a:ext uri="{FF2B5EF4-FFF2-40B4-BE49-F238E27FC236}">
                <a16:creationId xmlns:a16="http://schemas.microsoft.com/office/drawing/2014/main" xmlns="" id="{9E6FE3CC-31E4-4E00-AD6C-2EB332690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7077" y="2878484"/>
            <a:ext cx="7716923" cy="1173892"/>
          </a:xfrm>
          <a:solidFill>
            <a:schemeClr val="tx2">
              <a:lumMod val="75000"/>
            </a:schemeClr>
          </a:solidFill>
        </p:spPr>
        <p:txBody>
          <a:bodyPr anchor="ctr">
            <a:noAutofit/>
          </a:bodyPr>
          <a:lstStyle/>
          <a:p>
            <a:pPr algn="r"/>
            <a:r>
              <a:rPr lang="es-ES" sz="3200" b="1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SERVICIO DE GRÚAS </a:t>
            </a:r>
            <a:br>
              <a:rPr lang="es-ES" sz="3200" b="1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</a:br>
            <a:r>
              <a:rPr lang="es-ES" sz="2400" b="1" dirty="0">
                <a:solidFill>
                  <a:schemeClr val="accent4">
                    <a:lumMod val="75000"/>
                  </a:schemeClr>
                </a:solidFill>
                <a:latin typeface="Calibri"/>
                <a:ea typeface="+mn-ea"/>
                <a:cs typeface="+mn-cs"/>
              </a:rPr>
              <a:t>ROL DE </a:t>
            </a:r>
            <a:r>
              <a:rPr lang="es-ES" sz="2400" b="1" dirty="0" smtClean="0">
                <a:solidFill>
                  <a:schemeClr val="accent4">
                    <a:lumMod val="75000"/>
                  </a:schemeClr>
                </a:solidFill>
                <a:latin typeface="Calibri"/>
                <a:ea typeface="+mn-ea"/>
                <a:cs typeface="+mn-cs"/>
              </a:rPr>
              <a:t>TRABAJO ESTADO DE PUEBLA</a:t>
            </a:r>
            <a:endParaRPr lang="es-MX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E2D947F3-A0E6-43FE-9EC4-E1E877486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5441" y="317210"/>
            <a:ext cx="3758757" cy="1582635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EA59CFB2-5198-4DD2-9353-C758826BFDF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7344" r="90000">
                        <a14:foregroundMark x1="26250" y1="24231" x2="10781" y2="43846"/>
                        <a14:foregroundMark x1="10781" y1="43846" x2="7344" y2="54231"/>
                        <a14:foregroundMark x1="16719" y1="60962" x2="16484" y2="65385"/>
                      </a14:backgroundRemoval>
                    </a14:imgEffect>
                  </a14:imgLayer>
                </a14:imgProps>
              </a:ext>
            </a:extLst>
          </a:blip>
          <a:srcRect l="3985" t="8196" r="59943" b="25425"/>
          <a:stretch/>
        </p:blipFill>
        <p:spPr>
          <a:xfrm>
            <a:off x="387902" y="1308319"/>
            <a:ext cx="2787993" cy="20842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3828359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8B09DFAD-F388-4162-94D9-8D5CDE573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933515"/>
              </p:ext>
            </p:extLst>
          </p:nvPr>
        </p:nvGraphicFramePr>
        <p:xfrm>
          <a:off x="579711" y="1878825"/>
          <a:ext cx="8046702" cy="2478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237">
                  <a:extLst>
                    <a:ext uri="{9D8B030D-6E8A-4147-A177-3AD203B41FA5}">
                      <a16:colId xmlns:a16="http://schemas.microsoft.com/office/drawing/2014/main" xmlns="" val="2812760518"/>
                    </a:ext>
                  </a:extLst>
                </a:gridCol>
                <a:gridCol w="1744745">
                  <a:extLst>
                    <a:ext uri="{9D8B030D-6E8A-4147-A177-3AD203B41FA5}">
                      <a16:colId xmlns:a16="http://schemas.microsoft.com/office/drawing/2014/main" xmlns="" val="127596582"/>
                    </a:ext>
                  </a:extLst>
                </a:gridCol>
                <a:gridCol w="2018581">
                  <a:extLst>
                    <a:ext uri="{9D8B030D-6E8A-4147-A177-3AD203B41FA5}">
                      <a16:colId xmlns:a16="http://schemas.microsoft.com/office/drawing/2014/main" xmlns="" val="1997144066"/>
                    </a:ext>
                  </a:extLst>
                </a:gridCol>
                <a:gridCol w="2639684">
                  <a:extLst>
                    <a:ext uri="{9D8B030D-6E8A-4147-A177-3AD203B41FA5}">
                      <a16:colId xmlns:a16="http://schemas.microsoft.com/office/drawing/2014/main" xmlns="" val="57802498"/>
                    </a:ext>
                  </a:extLst>
                </a:gridCol>
                <a:gridCol w="1259455">
                  <a:extLst>
                    <a:ext uri="{9D8B030D-6E8A-4147-A177-3AD203B41FA5}">
                      <a16:colId xmlns:a16="http://schemas.microsoft.com/office/drawing/2014/main" xmlns="" val="990580048"/>
                    </a:ext>
                  </a:extLst>
                </a:gridCol>
              </a:tblGrid>
              <a:tr h="370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EMPRESA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PROPIETARIO/ REPRESENTANTE LEGAL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DIRECCIÓN DEPÓSITO DE VEHÍCULOS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TELÉFONOS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942964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LA VILLA RICA S.A. DE C.V.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EMETERIO MARTINEZ RIVERA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KM 62+500 CARRETERA MEXICO-SUCHIATE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2436881309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40127028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LEYVA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JORGE LEYVA CARDOSO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CALLE 2 PONIENTE No. 5 LOS REYES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2431106122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84606838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IZUCAR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EMETERIO MARTINEZ RIVERA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KM 62+500 CARRETERA MEXICO-SUCHIATE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2434363831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00715639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DEL SUR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LUIS MIGUEL DOMINGUEZ MARTINEZ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CAMINO VECINAL S/N ATRÁS DEL ARCO DE SEGURIDAD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2434360268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717721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ESPERANZA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MIGUEL ALFREDO NIÑO HERNANDEZ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COLONIA TRES DE MAYO, EJIDO SAN MARTIN ALCHICHICA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2223123513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24858637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GUZMAN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ARTURO ROMANO GUZMAN ARREOLA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CAMINO VECINAL A ZOLONQUIAPA NO. 1 TILAPA, PUEBLA.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2431092524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1505776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LOYOLA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ZACARIAS JAVIER LOYOLA EVANGELISTA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LIBRAMIENTO IZUCAR - ATENCINGO N.15 TEMAXCALAPA DE GABINO BARRERA, CHIETLA PUEBLA.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2227394469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56570812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7CC3B7F-9DC5-4596-B14C-09DFD849BA12}"/>
              </a:ext>
            </a:extLst>
          </p:cNvPr>
          <p:cNvSpPr txBox="1"/>
          <p:nvPr/>
        </p:nvSpPr>
        <p:spPr>
          <a:xfrm>
            <a:off x="2057400" y="209084"/>
            <a:ext cx="72988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chemeClr val="bg1"/>
                </a:solidFill>
              </a:rPr>
              <a:t>ROL DE SERVICIO 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0" y="1035093"/>
            <a:ext cx="9143999" cy="367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Región </a:t>
            </a:r>
            <a:r>
              <a:rPr lang="es-MX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</a:t>
            </a:r>
            <a:r>
              <a:rPr lang="es-MX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Izúcar</a:t>
            </a:r>
            <a:r>
              <a:rPr lang="es-MX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Matamoros</a:t>
            </a:r>
            <a:endParaRPr lang="es-MX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544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8B09DFAD-F388-4162-94D9-8D5CDE573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92744"/>
              </p:ext>
            </p:extLst>
          </p:nvPr>
        </p:nvGraphicFramePr>
        <p:xfrm>
          <a:off x="579711" y="1878825"/>
          <a:ext cx="8046702" cy="12740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237">
                  <a:extLst>
                    <a:ext uri="{9D8B030D-6E8A-4147-A177-3AD203B41FA5}">
                      <a16:colId xmlns:a16="http://schemas.microsoft.com/office/drawing/2014/main" xmlns="" val="2812760518"/>
                    </a:ext>
                  </a:extLst>
                </a:gridCol>
                <a:gridCol w="1744745">
                  <a:extLst>
                    <a:ext uri="{9D8B030D-6E8A-4147-A177-3AD203B41FA5}">
                      <a16:colId xmlns:a16="http://schemas.microsoft.com/office/drawing/2014/main" xmlns="" val="127596582"/>
                    </a:ext>
                  </a:extLst>
                </a:gridCol>
                <a:gridCol w="2018581">
                  <a:extLst>
                    <a:ext uri="{9D8B030D-6E8A-4147-A177-3AD203B41FA5}">
                      <a16:colId xmlns:a16="http://schemas.microsoft.com/office/drawing/2014/main" xmlns="" val="1997144066"/>
                    </a:ext>
                  </a:extLst>
                </a:gridCol>
                <a:gridCol w="2639684">
                  <a:extLst>
                    <a:ext uri="{9D8B030D-6E8A-4147-A177-3AD203B41FA5}">
                      <a16:colId xmlns:a16="http://schemas.microsoft.com/office/drawing/2014/main" xmlns="" val="57802498"/>
                    </a:ext>
                  </a:extLst>
                </a:gridCol>
                <a:gridCol w="1259455">
                  <a:extLst>
                    <a:ext uri="{9D8B030D-6E8A-4147-A177-3AD203B41FA5}">
                      <a16:colId xmlns:a16="http://schemas.microsoft.com/office/drawing/2014/main" xmlns="" val="990580048"/>
                    </a:ext>
                  </a:extLst>
                </a:gridCol>
              </a:tblGrid>
              <a:tr h="370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EMPRESA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PROPIETARIO/ REPRESENTANTE LEGAL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DIRECCIÓN DEPÓSITO DE VEHÍCULOS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TELÉFONOS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942964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CANTONA S.A.DE C.V.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MANFREN BRETON LOPEZ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CARR. FEDERAL 140 SN HIPOLITO JALAPA KM 55 700 ZACATEPEC.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2221741352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40127028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DEL NORTE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GUSTAVO TELLEZ GALINDO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CALLE 6 NORTE SIN NUMERO, BARRIO CUAUTZOLCO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2761031323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84606838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BRETON DE LIBRES S.A. DE C.V.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OLAF BRETON LOPEZ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KM 74+000 CARR. FEDERAL No. 129 AMOZOC-NAUTLA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2764730025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00715639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7CC3B7F-9DC5-4596-B14C-09DFD849BA12}"/>
              </a:ext>
            </a:extLst>
          </p:cNvPr>
          <p:cNvSpPr txBox="1"/>
          <p:nvPr/>
        </p:nvSpPr>
        <p:spPr>
          <a:xfrm>
            <a:off x="2057400" y="209084"/>
            <a:ext cx="72988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chemeClr val="bg1"/>
                </a:solidFill>
              </a:rPr>
              <a:t>ROL DE SERVICIO 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0" y="1035093"/>
            <a:ext cx="9143999" cy="367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Región </a:t>
            </a:r>
            <a:r>
              <a:rPr lang="es-MX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Libres</a:t>
            </a:r>
            <a:endParaRPr lang="es-MX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25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8B09DFAD-F388-4162-94D9-8D5CDE573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716954"/>
              </p:ext>
            </p:extLst>
          </p:nvPr>
        </p:nvGraphicFramePr>
        <p:xfrm>
          <a:off x="579711" y="1654544"/>
          <a:ext cx="8046702" cy="39838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237">
                  <a:extLst>
                    <a:ext uri="{9D8B030D-6E8A-4147-A177-3AD203B41FA5}">
                      <a16:colId xmlns:a16="http://schemas.microsoft.com/office/drawing/2014/main" xmlns="" val="2812760518"/>
                    </a:ext>
                  </a:extLst>
                </a:gridCol>
                <a:gridCol w="1744745">
                  <a:extLst>
                    <a:ext uri="{9D8B030D-6E8A-4147-A177-3AD203B41FA5}">
                      <a16:colId xmlns:a16="http://schemas.microsoft.com/office/drawing/2014/main" xmlns="" val="127596582"/>
                    </a:ext>
                  </a:extLst>
                </a:gridCol>
                <a:gridCol w="2018581">
                  <a:extLst>
                    <a:ext uri="{9D8B030D-6E8A-4147-A177-3AD203B41FA5}">
                      <a16:colId xmlns:a16="http://schemas.microsoft.com/office/drawing/2014/main" xmlns="" val="1997144066"/>
                    </a:ext>
                  </a:extLst>
                </a:gridCol>
                <a:gridCol w="2639684">
                  <a:extLst>
                    <a:ext uri="{9D8B030D-6E8A-4147-A177-3AD203B41FA5}">
                      <a16:colId xmlns:a16="http://schemas.microsoft.com/office/drawing/2014/main" xmlns="" val="57802498"/>
                    </a:ext>
                  </a:extLst>
                </a:gridCol>
                <a:gridCol w="1259455">
                  <a:extLst>
                    <a:ext uri="{9D8B030D-6E8A-4147-A177-3AD203B41FA5}">
                      <a16:colId xmlns:a16="http://schemas.microsoft.com/office/drawing/2014/main" xmlns="" val="990580048"/>
                    </a:ext>
                  </a:extLst>
                </a:gridCol>
              </a:tblGrid>
              <a:tr h="370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 EMPRESA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 PROPIETARIO/ REPRESENTANTE LEGAL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 DIRECCIÓN DEPÓSITO DE VEHÍCULOS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TELÉFONOS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942964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ALONSO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RAMIRO ALONSO BUENO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KM 85 CARR. FED.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HUEJOTZINGO.HUEJOTZINGO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2224445306</a:t>
                      </a:r>
                    </a:p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2225983781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40127028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EBEN EZER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LEONARDO ORDAZ PANECATL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DOM. CON. SANTA ANA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XALMIMILILCO.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HUEJOTZINGO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2227058414</a:t>
                      </a:r>
                    </a:p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2484887577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84606838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SEBERINA SANCHEZ HERNANDEZ MANIOBRAS Y GRUAS S DE RL DE CV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MARIANO MORENO SANCHEZ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CAMINO AL ESPIRITU SANTO No. 1 ESQ. CON AV. LAS ANIMAS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SAN MARTIN TEXMELUCAN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2222930325</a:t>
                      </a:r>
                    </a:p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2222930325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717721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EBEN EZER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MARIO ALBERTO ORDAZ </a:t>
                      </a:r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MORENO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CARR. FED. MEXICO - PUEBLA KM 82 SANTA MARIA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MOYOTZINGO, SAN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MARTIN TEXMELUCAN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2227058414</a:t>
                      </a:r>
                    </a:p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2484887577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10620247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OLMOS</a:t>
                      </a:r>
                      <a:b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NEOTALIN PEREZ OLMOS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CARR. EL VERDE KM6.5 SAN GREGORIO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AZTOTOACAN, SAN SALVADOR EL VERDE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2481016279</a:t>
                      </a:r>
                    </a:p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2481016279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24858637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DEL VALLE DE SAN MARTIN TEXMELUCAN SA DE CV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 FRANCISCA MORENO SANCHEZ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CALLE REFORMA 13 COL. LA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GRANJA,TLAHUAPAN.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2222930325</a:t>
                      </a:r>
                    </a:p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2222930325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1505776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MOGOLLAN S.A. DE C.V.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JOSE RODOLFO CIRILO MORENO SANCHEZ</a:t>
                      </a:r>
                      <a:b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MARIA VICTORIA MORENO SANCHEZ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CALLE PRIMERO DE MAYO No 40 COL.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CUAPANTITLA, TLAHUAPAN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2222930325</a:t>
                      </a:r>
                    </a:p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2222930325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85258178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SANTA RITA S.A. DE C.V.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EDITH MORENO SANCHEZ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REFORMA NORTE 13 COL. LA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GRANJA, TLAHUAPAN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2222930325</a:t>
                      </a:r>
                    </a:p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2222930325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06726329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TLAHUAPAN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JAVIER HUERTA MONTERO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CARR. A SN SALVADOR EL VERDE #24 COL. S CAYETANO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 </a:t>
                      </a: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TEXMELUCAN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TLAHUAPAN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2481438326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1140685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 LEONCAMI S.A. DE C.V.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AGUSTIN GARCIA LEON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CALLE LAS ROSAS No 1, SAN JUAN TUXCO, SAN MARTIN TEXMELUCAN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2481156362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5326343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ISLAS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RAUL PEREZ ISLAS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CALLE ALBINO LABASTIDA N° 20, COL. EL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ARENAL, SAN</a:t>
                      </a:r>
                      <a:r>
                        <a:rPr lang="es-E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MARTIN TEXMELUCAN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2481016279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4483563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LOGISTICOS DEL SUR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MANUEL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LUNA </a:t>
                      </a: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ROMERO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CALLE INDEPENDENCIA #125 COL. JOYAS DE SAN DAMIAN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SAN MARTIN TEXMELUCAN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5573087291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70099502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7CC3B7F-9DC5-4596-B14C-09DFD849BA12}"/>
              </a:ext>
            </a:extLst>
          </p:cNvPr>
          <p:cNvSpPr txBox="1"/>
          <p:nvPr/>
        </p:nvSpPr>
        <p:spPr>
          <a:xfrm>
            <a:off x="2057400" y="209084"/>
            <a:ext cx="72988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chemeClr val="bg1"/>
                </a:solidFill>
              </a:rPr>
              <a:t>ROL DE SERVICIO 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0" y="1035093"/>
            <a:ext cx="9143999" cy="367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Región 9 San Martin Texmelucan</a:t>
            </a:r>
            <a:endParaRPr lang="es-MX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013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8B09DFAD-F388-4162-94D9-8D5CDE573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963905"/>
              </p:ext>
            </p:extLst>
          </p:nvPr>
        </p:nvGraphicFramePr>
        <p:xfrm>
          <a:off x="579711" y="1878825"/>
          <a:ext cx="8046702" cy="15751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237">
                  <a:extLst>
                    <a:ext uri="{9D8B030D-6E8A-4147-A177-3AD203B41FA5}">
                      <a16:colId xmlns:a16="http://schemas.microsoft.com/office/drawing/2014/main" xmlns="" val="2812760518"/>
                    </a:ext>
                  </a:extLst>
                </a:gridCol>
                <a:gridCol w="1744745">
                  <a:extLst>
                    <a:ext uri="{9D8B030D-6E8A-4147-A177-3AD203B41FA5}">
                      <a16:colId xmlns:a16="http://schemas.microsoft.com/office/drawing/2014/main" xmlns="" val="127596582"/>
                    </a:ext>
                  </a:extLst>
                </a:gridCol>
                <a:gridCol w="2018581">
                  <a:extLst>
                    <a:ext uri="{9D8B030D-6E8A-4147-A177-3AD203B41FA5}">
                      <a16:colId xmlns:a16="http://schemas.microsoft.com/office/drawing/2014/main" xmlns="" val="1997144066"/>
                    </a:ext>
                  </a:extLst>
                </a:gridCol>
                <a:gridCol w="2639684">
                  <a:extLst>
                    <a:ext uri="{9D8B030D-6E8A-4147-A177-3AD203B41FA5}">
                      <a16:colId xmlns:a16="http://schemas.microsoft.com/office/drawing/2014/main" xmlns="" val="57802498"/>
                    </a:ext>
                  </a:extLst>
                </a:gridCol>
                <a:gridCol w="1259455">
                  <a:extLst>
                    <a:ext uri="{9D8B030D-6E8A-4147-A177-3AD203B41FA5}">
                      <a16:colId xmlns:a16="http://schemas.microsoft.com/office/drawing/2014/main" xmlns="" val="990580048"/>
                    </a:ext>
                  </a:extLst>
                </a:gridCol>
              </a:tblGrid>
              <a:tr h="370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EMPRESA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PROPIETARIO/ REPRESENTANTE LEGAL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DIRECCIÓN DEPÓSITO DE VEHÍCULOS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TELÉFONOS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942964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AUTOTRASLADO FORZA S.A. DE C.V.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AUTOTRASLADO FORZA S.A. DE C.V.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CALLE JOSE MARIA MORELOS S/N COL. FRANCISCO </a:t>
                      </a: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OCOTLAN, CORONANGO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5525642187</a:t>
                      </a:r>
                    </a:p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5525642187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40127028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EBEN EZER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MARIA DE LOS ANGELES MORENO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KM 80, SAN JERONIMO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TIANGUISMANALCO, CORONANGO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2227058414</a:t>
                      </a:r>
                    </a:p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2484887577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84606838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DEPOSITO DE VEHICULOS HERMANOS ROLDAN S.A. DE C.V.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FABIAN ROLDAN TELLO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 PUEBLA ORIENTE No. 220, SAN COSME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TEZINTLA, SAN PEDRO CHOLULA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2225693138</a:t>
                      </a:r>
                    </a:p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2227067027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00715639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CIELO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GERARDO CIELO JIMENEZ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R. FLORES  71 SAN AGUSTIN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CALVARIO, SAN PEDRO CHOLULA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2221150941</a:t>
                      </a:r>
                    </a:p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2222705316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7177214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7CC3B7F-9DC5-4596-B14C-09DFD849BA12}"/>
              </a:ext>
            </a:extLst>
          </p:cNvPr>
          <p:cNvSpPr txBox="1"/>
          <p:nvPr/>
        </p:nvSpPr>
        <p:spPr>
          <a:xfrm>
            <a:off x="2057400" y="209084"/>
            <a:ext cx="72988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chemeClr val="bg1"/>
                </a:solidFill>
              </a:rPr>
              <a:t>ROL DE SERVICIO 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0" y="1035093"/>
            <a:ext cx="9143999" cy="367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Región </a:t>
            </a:r>
            <a:r>
              <a:rPr lang="es-MX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San Pedro Cholula</a:t>
            </a:r>
            <a:endParaRPr lang="es-MX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114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8B09DFAD-F388-4162-94D9-8D5CDE573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552520"/>
              </p:ext>
            </p:extLst>
          </p:nvPr>
        </p:nvGraphicFramePr>
        <p:xfrm>
          <a:off x="579711" y="1878825"/>
          <a:ext cx="8046702" cy="18762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237">
                  <a:extLst>
                    <a:ext uri="{9D8B030D-6E8A-4147-A177-3AD203B41FA5}">
                      <a16:colId xmlns:a16="http://schemas.microsoft.com/office/drawing/2014/main" xmlns="" val="2812760518"/>
                    </a:ext>
                  </a:extLst>
                </a:gridCol>
                <a:gridCol w="1744745">
                  <a:extLst>
                    <a:ext uri="{9D8B030D-6E8A-4147-A177-3AD203B41FA5}">
                      <a16:colId xmlns:a16="http://schemas.microsoft.com/office/drawing/2014/main" xmlns="" val="127596582"/>
                    </a:ext>
                  </a:extLst>
                </a:gridCol>
                <a:gridCol w="2018581">
                  <a:extLst>
                    <a:ext uri="{9D8B030D-6E8A-4147-A177-3AD203B41FA5}">
                      <a16:colId xmlns:a16="http://schemas.microsoft.com/office/drawing/2014/main" xmlns="" val="1997144066"/>
                    </a:ext>
                  </a:extLst>
                </a:gridCol>
                <a:gridCol w="2639684">
                  <a:extLst>
                    <a:ext uri="{9D8B030D-6E8A-4147-A177-3AD203B41FA5}">
                      <a16:colId xmlns:a16="http://schemas.microsoft.com/office/drawing/2014/main" xmlns="" val="57802498"/>
                    </a:ext>
                  </a:extLst>
                </a:gridCol>
                <a:gridCol w="1259455">
                  <a:extLst>
                    <a:ext uri="{9D8B030D-6E8A-4147-A177-3AD203B41FA5}">
                      <a16:colId xmlns:a16="http://schemas.microsoft.com/office/drawing/2014/main" xmlns="" val="990580048"/>
                    </a:ext>
                  </a:extLst>
                </a:gridCol>
              </a:tblGrid>
              <a:tr h="370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EMPRESA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PROPIETARIO/ REPRESENTANTE LEGAL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DIRECCIÓN DEPÓSITO DE VEHÍCULOS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TELÉFONOS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942964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LOS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ANGELES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JUANA BERNARDO TEPETZI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7 SUR ESQ. 3 PONIENTE No. 7 PALMARITO TOCHIAPAN, QUECHOLAC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2491003360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40127028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Y MANIOBRAS OSCARIN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JUAN OSCAR LEZAMA OSORIO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CARR. FED. PUEBLA-TEHUACAN KM59+200 COL. EL LAUREL,TECAMACHALCO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2381291703</a:t>
                      </a:r>
                    </a:p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2382038410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84606838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EXPRESS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PUEBLA S.A DE C.V.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MIGUEL ANGEL ALDUCIN HERNANDEZ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CAM. A EX RANCHO LOPEZ LIMA, PALMAR DE BRAVO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2494241388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00715639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LUNA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OMAR ARROYO LUNA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CARR.FED.PUEBLA-TEHUACAN KM 60 SANTIAGO ALSESECA,TECAMACHALCO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2491147614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717721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PERCAM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KARINA CAMPOS MUÑOZ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CARR. ESTATAL ALSESECA A XOCHIMILCO No.28, TECAMACHALCO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2491167518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1505776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7CC3B7F-9DC5-4596-B14C-09DFD849BA12}"/>
              </a:ext>
            </a:extLst>
          </p:cNvPr>
          <p:cNvSpPr txBox="1"/>
          <p:nvPr/>
        </p:nvSpPr>
        <p:spPr>
          <a:xfrm>
            <a:off x="2057400" y="209084"/>
            <a:ext cx="72988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chemeClr val="bg1"/>
                </a:solidFill>
              </a:rPr>
              <a:t>ROL DE SERVICIO 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0" y="1035093"/>
            <a:ext cx="9143999" cy="367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Región </a:t>
            </a:r>
            <a:r>
              <a:rPr lang="es-MX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Tecamachalco</a:t>
            </a:r>
            <a:endParaRPr lang="es-MX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303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8B09DFAD-F388-4162-94D9-8D5CDE573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644044"/>
              </p:ext>
            </p:extLst>
          </p:nvPr>
        </p:nvGraphicFramePr>
        <p:xfrm>
          <a:off x="579711" y="1283608"/>
          <a:ext cx="8046702" cy="53081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237">
                  <a:extLst>
                    <a:ext uri="{9D8B030D-6E8A-4147-A177-3AD203B41FA5}">
                      <a16:colId xmlns:a16="http://schemas.microsoft.com/office/drawing/2014/main" xmlns="" val="2812760518"/>
                    </a:ext>
                  </a:extLst>
                </a:gridCol>
                <a:gridCol w="1744745">
                  <a:extLst>
                    <a:ext uri="{9D8B030D-6E8A-4147-A177-3AD203B41FA5}">
                      <a16:colId xmlns:a16="http://schemas.microsoft.com/office/drawing/2014/main" xmlns="" val="127596582"/>
                    </a:ext>
                  </a:extLst>
                </a:gridCol>
                <a:gridCol w="2018581">
                  <a:extLst>
                    <a:ext uri="{9D8B030D-6E8A-4147-A177-3AD203B41FA5}">
                      <a16:colId xmlns:a16="http://schemas.microsoft.com/office/drawing/2014/main" xmlns="" val="1997144066"/>
                    </a:ext>
                  </a:extLst>
                </a:gridCol>
                <a:gridCol w="2639684">
                  <a:extLst>
                    <a:ext uri="{9D8B030D-6E8A-4147-A177-3AD203B41FA5}">
                      <a16:colId xmlns:a16="http://schemas.microsoft.com/office/drawing/2014/main" xmlns="" val="57802498"/>
                    </a:ext>
                  </a:extLst>
                </a:gridCol>
                <a:gridCol w="1259455">
                  <a:extLst>
                    <a:ext uri="{9D8B030D-6E8A-4147-A177-3AD203B41FA5}">
                      <a16:colId xmlns:a16="http://schemas.microsoft.com/office/drawing/2014/main" xmlns="" val="990580048"/>
                    </a:ext>
                  </a:extLst>
                </a:gridCol>
              </a:tblGrid>
              <a:tr h="370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 EMPRESA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 PROPIETARIO/ REPRESENTANTE LEGAL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 DIRECCIÓN DEPÓSITO DE VEHÍCULOS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TELÉFONOS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942964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GARCIA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TOMAS EDGAR GARCIA MORALES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KM 7 CARR. FED. TEHUACAN-ORIZABA, LOC. SANTA ANA,NICOLAS BRAVO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2383882993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40127028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AIRAM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AIRAM ASIUL GARCIA CARRERA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CALLE LA JOYA No. 3A CARR. FED. A HUAJUAPAN, STA MARIA COAPAN.TEHUACAN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2381478543</a:t>
                      </a:r>
                    </a:p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2721426141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84606838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Y MANIOBRAS OSCARIN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JUAN OSCAR LEZAMA OSORIO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XOCHIPILLI S/N, SAN DIEGO CHALMA,TEHUACAN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2381291703</a:t>
                      </a:r>
                    </a:p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2381600963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00715639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OLIVER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CESAR BERMUDEZ ILLESCAS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CARR. TEHUACAN-SAN GABRIEL CHILAC KM 0+300, COL, GPE SP TEPETZINGO.TEHUACAN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2381203305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717721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GARBO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RUBEN GARCIA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BOLAÑOS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AUTOPISTA CUACNOPALAN OAX KM 37 COL. FCO I MADERO.TEHUACAN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2381034554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10620247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GARES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MISAEL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GARCIA CRUZ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AUTOPISTA CUACNOPALAN OAX KM 37 COL. FCO I MADERO.TEHUACAN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2381874287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97655065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SAN LORENZO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FERNANDA MARGARITA CARRERA FLORES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CARR. ESTATAL PUEBLA-TEHUACAN, SAN LORENZO TEOTIPILCO.TEHUACAN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2381034873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24858637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Y ASISTENCIAS DE GRÚAS S.A. DE C.V.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ALICIA YADIRA GARCIA CARRERA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CALZADA ADOLFO LOPEZ MATEOS NUM. 4610 SAN LORENZO TEOTIPILCO.TEHUACAN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2381042282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1505776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ESPECIALIZADOS DE SAN JUAN S.A. DE C.V.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MARIA LUISA GARCIA CARRERA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CALLE NAYARIT No. 1123 COL. MEXICO,TEHUACAN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2381338018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85258178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GENOVA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 GERARDO GARCIA SANCHEZ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CALLE 22 PONIENTE ESQUINA EL ROSAL SN COL. EL EDEN.TEHUACAN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2383830931</a:t>
                      </a:r>
                      <a:b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2381036053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06726329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MENDOSA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MARTINIANO MENDEZ ROJAS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DOM.CON COL. MANANTIALES, LA MESETA, SAN LORENZO TEOTIPILCO.TEHUACAN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2223404059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55955155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COCULCO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LEOPOLDO GARCIA GARCIA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CALLE RIO TEHUCAN No. 1010. AJALPAN.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2361077405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1140685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JUQUILITA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FRANCISCO DAVID LEYVA JUAREZ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CALLE ABASOLO S/N ENTRE MATAMOROS Y GUERRERO.SAN GABRIEL CHILAC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2381856468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5326343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Y MANIOBRAS DEL VALLE DE TEHUACAN S.A. DE C.V.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WILLEBALDO GARCIA BOLAÑOS.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AV. INDEPENDENCIA PTE. 1012, COL. A. SERDAN, C.P. 75750, TEHUACAN.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2381651975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4843041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ELITE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 CESAR FLORES GARCIA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CALLE COAHUILA #1702 COL. MEXICO SUR TEHUACAN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2381506525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06414715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GAM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AIRAM ASIUL GARCIA CARRERA.</a:t>
                      </a:r>
                      <a:b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REP. LEGAL. DEMETRIO ARTURO JIMENEZ CASTILLEJOS.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JOYA 3-A CARR. FED. A HUAJUAPAN, STA. MARIA COAPAN TEHUACAN PUEBLA.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2721426142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70099502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7CC3B7F-9DC5-4596-B14C-09DFD849BA12}"/>
              </a:ext>
            </a:extLst>
          </p:cNvPr>
          <p:cNvSpPr txBox="1"/>
          <p:nvPr/>
        </p:nvSpPr>
        <p:spPr>
          <a:xfrm>
            <a:off x="2057400" y="209084"/>
            <a:ext cx="72988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chemeClr val="bg1"/>
                </a:solidFill>
              </a:rPr>
              <a:t>ROL DE SERVICIO 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0" y="836694"/>
            <a:ext cx="9143999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Región </a:t>
            </a:r>
            <a:r>
              <a:rPr lang="es-MX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Tehuacán</a:t>
            </a:r>
            <a:endParaRPr lang="es-MX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19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8B09DFAD-F388-4162-94D9-8D5CDE573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749235"/>
              </p:ext>
            </p:extLst>
          </p:nvPr>
        </p:nvGraphicFramePr>
        <p:xfrm>
          <a:off x="579711" y="1878825"/>
          <a:ext cx="8046702" cy="2478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237">
                  <a:extLst>
                    <a:ext uri="{9D8B030D-6E8A-4147-A177-3AD203B41FA5}">
                      <a16:colId xmlns:a16="http://schemas.microsoft.com/office/drawing/2014/main" xmlns="" val="2812760518"/>
                    </a:ext>
                  </a:extLst>
                </a:gridCol>
                <a:gridCol w="1744745">
                  <a:extLst>
                    <a:ext uri="{9D8B030D-6E8A-4147-A177-3AD203B41FA5}">
                      <a16:colId xmlns:a16="http://schemas.microsoft.com/office/drawing/2014/main" xmlns="" val="127596582"/>
                    </a:ext>
                  </a:extLst>
                </a:gridCol>
                <a:gridCol w="2018581">
                  <a:extLst>
                    <a:ext uri="{9D8B030D-6E8A-4147-A177-3AD203B41FA5}">
                      <a16:colId xmlns:a16="http://schemas.microsoft.com/office/drawing/2014/main" xmlns="" val="1997144066"/>
                    </a:ext>
                  </a:extLst>
                </a:gridCol>
                <a:gridCol w="2639684">
                  <a:extLst>
                    <a:ext uri="{9D8B030D-6E8A-4147-A177-3AD203B41FA5}">
                      <a16:colId xmlns:a16="http://schemas.microsoft.com/office/drawing/2014/main" xmlns="" val="57802498"/>
                    </a:ext>
                  </a:extLst>
                </a:gridCol>
                <a:gridCol w="1259455">
                  <a:extLst>
                    <a:ext uri="{9D8B030D-6E8A-4147-A177-3AD203B41FA5}">
                      <a16:colId xmlns:a16="http://schemas.microsoft.com/office/drawing/2014/main" xmlns="" val="990580048"/>
                    </a:ext>
                  </a:extLst>
                </a:gridCol>
              </a:tblGrid>
              <a:tr h="370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 EMPRESA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 PROPIETARIO/ REPRESENTANTE LEGAL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 DIRECCIÓN DEPÓSITO DE VEHÍCULOS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TELÉFONOS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942964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VILLAGRAN DE PUEBLA S.A. DE C.V.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VICTOR HUGO VILLAGRAN ARROYO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CARRIL DE SAN CRISTOBAL 87 SAN LORENZO CHACHAPA.AMOZOC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2226188712</a:t>
                      </a:r>
                    </a:p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2225790294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84606838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JOSE LUIS CARRERA PEREZ (GAP)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JOSE LUIS CARRERA PEREZ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AV. SAN LORENZO NO 804 COL SAN LORENZO CHACHAPA.AMOZOC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2227508158</a:t>
                      </a:r>
                    </a:p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2212245198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00715639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ARRASTRES NACIONALES EN SINIESTRO S.A. DE C.V.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ALFREDO RODRIGUEZ VICTORIA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CAM. ANTIGUO A SAN MIGUEL ESPEJO KM 6.5 PARQUE INDUSTRIAL CACHAPA.AMOZOC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2225439693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10620247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GONZALEZ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NEMORIO GONZALEZ FLORES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CARRETERA ESTATAL MORELOS- COLONIA MORELOS. CUAUTINCHAN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2225362329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81303639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SAN ANDRES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MARTINIANO MENDEZ ROJAS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EJIDO EL EXTREMO, AMOZOC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2223404059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24858637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DESPLAZAMIENTO ESPECIALIZADOS EN ASISTENCIA S.A DE C.V. (DEA)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 smtClean="0">
                          <a:effectLst/>
                          <a:latin typeface="+mn-lt"/>
                        </a:rPr>
                        <a:t>JUAN MANUEL RODRIGUEZ </a:t>
                      </a:r>
                      <a:r>
                        <a:rPr lang="es-MX" sz="900" dirty="0">
                          <a:effectLst/>
                          <a:latin typeface="+mn-lt"/>
                        </a:rPr>
                        <a:t>VICTORIA</a:t>
                      </a:r>
                      <a:endParaRPr lang="es-MX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  <a:latin typeface="+mn-lt"/>
                        </a:rPr>
                        <a:t>CAMINO ANTIGUO A SAN MIGUEL ESPEJO KM 6.5 PARQUE INDUSTRIAL CACHAPA.</a:t>
                      </a:r>
                      <a:endParaRPr lang="es-MX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2226302109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23521341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EXPRESS S.A </a:t>
                      </a: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C.V.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i="0" u="none" strike="noStrike" dirty="0" smtClean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</a:rPr>
                        <a:t>MIGUEL ÁNGEL</a:t>
                      </a:r>
                      <a:r>
                        <a:rPr lang="es-MX" sz="900" b="0" i="0" u="none" strike="noStrike" baseline="0" dirty="0" smtClean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</a:rPr>
                        <a:t> ALDUCIN BAYLÓN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AVENIDA SAN LORENZO 806, CHACHAPA, AMOZOC.PUE.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2491000666</a:t>
                      </a:r>
                    </a:p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2491192358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7CC3B7F-9DC5-4596-B14C-09DFD849BA12}"/>
              </a:ext>
            </a:extLst>
          </p:cNvPr>
          <p:cNvSpPr txBox="1"/>
          <p:nvPr/>
        </p:nvSpPr>
        <p:spPr>
          <a:xfrm>
            <a:off x="2057400" y="209084"/>
            <a:ext cx="72988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chemeClr val="bg1"/>
                </a:solidFill>
              </a:rPr>
              <a:t>ROL DE SERVICIO 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0" y="1035093"/>
            <a:ext cx="9143999" cy="367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Región </a:t>
            </a:r>
            <a:r>
              <a:rPr lang="es-MX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 Tepeaca</a:t>
            </a:r>
            <a:endParaRPr lang="es-MX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515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8B09DFAD-F388-4162-94D9-8D5CDE573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043583"/>
              </p:ext>
            </p:extLst>
          </p:nvPr>
        </p:nvGraphicFramePr>
        <p:xfrm>
          <a:off x="579711" y="1878825"/>
          <a:ext cx="8046702" cy="9729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237">
                  <a:extLst>
                    <a:ext uri="{9D8B030D-6E8A-4147-A177-3AD203B41FA5}">
                      <a16:colId xmlns:a16="http://schemas.microsoft.com/office/drawing/2014/main" xmlns="" val="2812760518"/>
                    </a:ext>
                  </a:extLst>
                </a:gridCol>
                <a:gridCol w="1744745">
                  <a:extLst>
                    <a:ext uri="{9D8B030D-6E8A-4147-A177-3AD203B41FA5}">
                      <a16:colId xmlns:a16="http://schemas.microsoft.com/office/drawing/2014/main" xmlns="" val="127596582"/>
                    </a:ext>
                  </a:extLst>
                </a:gridCol>
                <a:gridCol w="2018581">
                  <a:extLst>
                    <a:ext uri="{9D8B030D-6E8A-4147-A177-3AD203B41FA5}">
                      <a16:colId xmlns:a16="http://schemas.microsoft.com/office/drawing/2014/main" xmlns="" val="1997144066"/>
                    </a:ext>
                  </a:extLst>
                </a:gridCol>
                <a:gridCol w="2639684">
                  <a:extLst>
                    <a:ext uri="{9D8B030D-6E8A-4147-A177-3AD203B41FA5}">
                      <a16:colId xmlns:a16="http://schemas.microsoft.com/office/drawing/2014/main" xmlns="" val="57802498"/>
                    </a:ext>
                  </a:extLst>
                </a:gridCol>
                <a:gridCol w="1259455">
                  <a:extLst>
                    <a:ext uri="{9D8B030D-6E8A-4147-A177-3AD203B41FA5}">
                      <a16:colId xmlns:a16="http://schemas.microsoft.com/office/drawing/2014/main" xmlns="" val="990580048"/>
                    </a:ext>
                  </a:extLst>
                </a:gridCol>
              </a:tblGrid>
              <a:tr h="370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 EMPRESA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 PROPIETARIO/ REPRESENTANTE LEGAL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 DIRECCIÓN DEPÓSITO DE VEHÍCULOS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TELÉFONOS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942964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GONZALEZ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NEMORIO GONZALEZ FLORES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CARRETERA ESTATAL MORELOS- COLONIA MORELOS. CUAUTINCHAN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2225362329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40127028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DEA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JUAN MANUEL RODRIGUEZ VICTORIA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RANCHO SAN JUAN NEPOMUCENO.IXCAQUIXTLA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2226302109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84606838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7CC3B7F-9DC5-4596-B14C-09DFD849BA12}"/>
              </a:ext>
            </a:extLst>
          </p:cNvPr>
          <p:cNvSpPr txBox="1"/>
          <p:nvPr/>
        </p:nvSpPr>
        <p:spPr>
          <a:xfrm>
            <a:off x="2057400" y="209084"/>
            <a:ext cx="72988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chemeClr val="bg1"/>
                </a:solidFill>
              </a:rPr>
              <a:t>ROL DE SERVICIO 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0" y="1035093"/>
            <a:ext cx="9143999" cy="367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Región </a:t>
            </a:r>
            <a:r>
              <a:rPr lang="es-MX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 </a:t>
            </a:r>
            <a:r>
              <a:rPr lang="es-MX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Tepexi</a:t>
            </a:r>
            <a:r>
              <a:rPr lang="es-MX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Rodríguez</a:t>
            </a:r>
            <a:endParaRPr lang="es-MX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193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8B09DFAD-F388-4162-94D9-8D5CDE573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791273"/>
              </p:ext>
            </p:extLst>
          </p:nvPr>
        </p:nvGraphicFramePr>
        <p:xfrm>
          <a:off x="579711" y="1878825"/>
          <a:ext cx="8046702" cy="12740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237">
                  <a:extLst>
                    <a:ext uri="{9D8B030D-6E8A-4147-A177-3AD203B41FA5}">
                      <a16:colId xmlns:a16="http://schemas.microsoft.com/office/drawing/2014/main" xmlns="" val="2812760518"/>
                    </a:ext>
                  </a:extLst>
                </a:gridCol>
                <a:gridCol w="1744745">
                  <a:extLst>
                    <a:ext uri="{9D8B030D-6E8A-4147-A177-3AD203B41FA5}">
                      <a16:colId xmlns:a16="http://schemas.microsoft.com/office/drawing/2014/main" xmlns="" val="127596582"/>
                    </a:ext>
                  </a:extLst>
                </a:gridCol>
                <a:gridCol w="2018581">
                  <a:extLst>
                    <a:ext uri="{9D8B030D-6E8A-4147-A177-3AD203B41FA5}">
                      <a16:colId xmlns:a16="http://schemas.microsoft.com/office/drawing/2014/main" xmlns="" val="1997144066"/>
                    </a:ext>
                  </a:extLst>
                </a:gridCol>
                <a:gridCol w="2639684">
                  <a:extLst>
                    <a:ext uri="{9D8B030D-6E8A-4147-A177-3AD203B41FA5}">
                      <a16:colId xmlns:a16="http://schemas.microsoft.com/office/drawing/2014/main" xmlns="" val="57802498"/>
                    </a:ext>
                  </a:extLst>
                </a:gridCol>
                <a:gridCol w="1259455">
                  <a:extLst>
                    <a:ext uri="{9D8B030D-6E8A-4147-A177-3AD203B41FA5}">
                      <a16:colId xmlns:a16="http://schemas.microsoft.com/office/drawing/2014/main" xmlns="" val="990580048"/>
                    </a:ext>
                  </a:extLst>
                </a:gridCol>
              </a:tblGrid>
              <a:tr h="370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 EMPRESA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 PROPIETARIO/ REPRESENTANTE LEGAL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 DIRECCIÓN DEPÓSITO DE VEHÍCULOS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TELÉFONOS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942964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MEXICANOS DE TEZIUTLAN S.A. DE CV.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JOVANNY BRETON LOPEZ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SECC. SEG. JUNTA AUX. SAN DIEGO, CARR. TEZIUTLAN-ACATENO KM 75.TEZIUTLAN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231 313 67 17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40127028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TRASLADOS Y MANIOBRAS TELLEZ S.A. DE C.V.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ELIAS TELLEZ GALINDO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BLVD. AVILA CAMACHO 88, BARRIO DEL FRESNILLO.TEZIUTLAN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2311023289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84606838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TEZIUTLAN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ANDRES CEPEDA JIMENEZ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CALLE MORELOS SN COL. CALA.TEZIUTLAN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2313134064</a:t>
                      </a:r>
                      <a:b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2311178222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00715639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7CC3B7F-9DC5-4596-B14C-09DFD849BA12}"/>
              </a:ext>
            </a:extLst>
          </p:cNvPr>
          <p:cNvSpPr txBox="1"/>
          <p:nvPr/>
        </p:nvSpPr>
        <p:spPr>
          <a:xfrm>
            <a:off x="2057400" y="209084"/>
            <a:ext cx="72988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chemeClr val="bg1"/>
                </a:solidFill>
              </a:rPr>
              <a:t>ROL DE SERVICIO 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0" y="1035093"/>
            <a:ext cx="9143999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Región </a:t>
            </a:r>
            <a:r>
              <a:rPr lang="es-MX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Teziutlán</a:t>
            </a:r>
            <a:endParaRPr lang="es-MX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708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8B09DFAD-F388-4162-94D9-8D5CDE573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257588"/>
              </p:ext>
            </p:extLst>
          </p:nvPr>
        </p:nvGraphicFramePr>
        <p:xfrm>
          <a:off x="579711" y="1878825"/>
          <a:ext cx="8046702" cy="9729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237">
                  <a:extLst>
                    <a:ext uri="{9D8B030D-6E8A-4147-A177-3AD203B41FA5}">
                      <a16:colId xmlns:a16="http://schemas.microsoft.com/office/drawing/2014/main" xmlns="" val="2812760518"/>
                    </a:ext>
                  </a:extLst>
                </a:gridCol>
                <a:gridCol w="1744745">
                  <a:extLst>
                    <a:ext uri="{9D8B030D-6E8A-4147-A177-3AD203B41FA5}">
                      <a16:colId xmlns:a16="http://schemas.microsoft.com/office/drawing/2014/main" xmlns="" val="127596582"/>
                    </a:ext>
                  </a:extLst>
                </a:gridCol>
                <a:gridCol w="2018581">
                  <a:extLst>
                    <a:ext uri="{9D8B030D-6E8A-4147-A177-3AD203B41FA5}">
                      <a16:colId xmlns:a16="http://schemas.microsoft.com/office/drawing/2014/main" xmlns="" val="1997144066"/>
                    </a:ext>
                  </a:extLst>
                </a:gridCol>
                <a:gridCol w="2639684">
                  <a:extLst>
                    <a:ext uri="{9D8B030D-6E8A-4147-A177-3AD203B41FA5}">
                      <a16:colId xmlns:a16="http://schemas.microsoft.com/office/drawing/2014/main" xmlns="" val="57802498"/>
                    </a:ext>
                  </a:extLst>
                </a:gridCol>
                <a:gridCol w="1259455">
                  <a:extLst>
                    <a:ext uri="{9D8B030D-6E8A-4147-A177-3AD203B41FA5}">
                      <a16:colId xmlns:a16="http://schemas.microsoft.com/office/drawing/2014/main" xmlns="" val="990580048"/>
                    </a:ext>
                  </a:extLst>
                </a:gridCol>
              </a:tblGrid>
              <a:tr h="370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 EMPRESA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 PROPIETARIO/ REPRESENTANTE LEGAL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 DIRECCIÓN DEPÓSITO DE VEHÍCULOS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TELÉFONOS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942964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TRASLADOS Y MANIOBRAS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TELLEZ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S.A. DE C.V.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ELIAS TELLEZ GALINDO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KM 113 CARR. NACIONAL AMOZOC-TEZIUTLAN COL. MORELOS. ZARAGOZA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2311023289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40127028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DEL NORTE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GUSTAVO TELLEZ GALINDO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CALLE SIN NOMBRE S/N SAN MIGUEL TEXTATILOYAN, TLATLAUQUITEPEC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2333116089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84606838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7CC3B7F-9DC5-4596-B14C-09DFD849BA12}"/>
              </a:ext>
            </a:extLst>
          </p:cNvPr>
          <p:cNvSpPr txBox="1"/>
          <p:nvPr/>
        </p:nvSpPr>
        <p:spPr>
          <a:xfrm>
            <a:off x="2057400" y="209084"/>
            <a:ext cx="72988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chemeClr val="bg1"/>
                </a:solidFill>
              </a:rPr>
              <a:t>ROL DE SERVICIO 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0" y="1035093"/>
            <a:ext cx="9143999" cy="367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Región </a:t>
            </a:r>
            <a:r>
              <a:rPr lang="es-MX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 </a:t>
            </a:r>
            <a:r>
              <a:rPr lang="es-MX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Tlatlauquitepec</a:t>
            </a:r>
            <a:endParaRPr lang="es-MX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521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96580A26-A3C4-4EDC-A3AD-ACA0865E5B40}"/>
              </a:ext>
            </a:extLst>
          </p:cNvPr>
          <p:cNvSpPr txBox="1"/>
          <p:nvPr/>
        </p:nvSpPr>
        <p:spPr>
          <a:xfrm>
            <a:off x="2100764" y="236439"/>
            <a:ext cx="7086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ÍNDICE 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74A9A9A4-4527-4684-8A47-3814E4EEB76F}"/>
              </a:ext>
            </a:extLst>
          </p:cNvPr>
          <p:cNvSpPr txBox="1"/>
          <p:nvPr/>
        </p:nvSpPr>
        <p:spPr>
          <a:xfrm>
            <a:off x="759125" y="1379042"/>
            <a:ext cx="7781025" cy="34663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 </a:t>
            </a: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MX" sz="1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SERVICIO PARA GRÚAS Y CORRALONES PARA REGIONES DEL ESTADO DE PUEBLA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ES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servicio de </a:t>
            </a:r>
            <a:r>
              <a:rPr lang="es-MX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grúas y depósito de vehículos </a:t>
            </a: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establece en un rol de trabajo equitativo para todas las empresas que se encuentran dentro del Proceso de Regulación para obtener una concesión para explotar el servicio de arrastre y deposito vehicular </a:t>
            </a: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vías de jurisdicción del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Estado de Puebla.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MX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4830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8B09DFAD-F388-4162-94D9-8D5CDE573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635660"/>
              </p:ext>
            </p:extLst>
          </p:nvPr>
        </p:nvGraphicFramePr>
        <p:xfrm>
          <a:off x="579711" y="1878825"/>
          <a:ext cx="8046702" cy="6718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237">
                  <a:extLst>
                    <a:ext uri="{9D8B030D-6E8A-4147-A177-3AD203B41FA5}">
                      <a16:colId xmlns:a16="http://schemas.microsoft.com/office/drawing/2014/main" xmlns="" val="2812760518"/>
                    </a:ext>
                  </a:extLst>
                </a:gridCol>
                <a:gridCol w="1744745">
                  <a:extLst>
                    <a:ext uri="{9D8B030D-6E8A-4147-A177-3AD203B41FA5}">
                      <a16:colId xmlns:a16="http://schemas.microsoft.com/office/drawing/2014/main" xmlns="" val="127596582"/>
                    </a:ext>
                  </a:extLst>
                </a:gridCol>
                <a:gridCol w="2018581">
                  <a:extLst>
                    <a:ext uri="{9D8B030D-6E8A-4147-A177-3AD203B41FA5}">
                      <a16:colId xmlns:a16="http://schemas.microsoft.com/office/drawing/2014/main" xmlns="" val="1997144066"/>
                    </a:ext>
                  </a:extLst>
                </a:gridCol>
                <a:gridCol w="2639684">
                  <a:extLst>
                    <a:ext uri="{9D8B030D-6E8A-4147-A177-3AD203B41FA5}">
                      <a16:colId xmlns:a16="http://schemas.microsoft.com/office/drawing/2014/main" xmlns="" val="57802498"/>
                    </a:ext>
                  </a:extLst>
                </a:gridCol>
                <a:gridCol w="1259455">
                  <a:extLst>
                    <a:ext uri="{9D8B030D-6E8A-4147-A177-3AD203B41FA5}">
                      <a16:colId xmlns:a16="http://schemas.microsoft.com/office/drawing/2014/main" xmlns="" val="990580048"/>
                    </a:ext>
                  </a:extLst>
                </a:gridCol>
              </a:tblGrid>
              <a:tr h="370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 EMPRESA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 PROPIETARIO/ REPRESENTANTE LEGAL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 DIRECCIÓN DEPÓSITO DE VEHÍCULOS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TELÉFONOS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942964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XICO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CARLOS CANO FERNANDEZ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CARR. MEX-TUX S/N DOS CAMINOS, JA SAN ISIDRO.XICOTEPEC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7971053784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40127028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7CC3B7F-9DC5-4596-B14C-09DFD849BA12}"/>
              </a:ext>
            </a:extLst>
          </p:cNvPr>
          <p:cNvSpPr txBox="1"/>
          <p:nvPr/>
        </p:nvSpPr>
        <p:spPr>
          <a:xfrm>
            <a:off x="2057400" y="209084"/>
            <a:ext cx="72988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chemeClr val="bg1"/>
                </a:solidFill>
              </a:rPr>
              <a:t>ROL DE SERVICIO 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0" y="1035093"/>
            <a:ext cx="9143999" cy="37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Región </a:t>
            </a:r>
            <a:r>
              <a:rPr lang="es-MX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 Xicotepec</a:t>
            </a:r>
            <a:endParaRPr lang="es-MX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4148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8B09DFAD-F388-4162-94D9-8D5CDE573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469845"/>
              </p:ext>
            </p:extLst>
          </p:nvPr>
        </p:nvGraphicFramePr>
        <p:xfrm>
          <a:off x="579711" y="1878825"/>
          <a:ext cx="8046702" cy="6718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237">
                  <a:extLst>
                    <a:ext uri="{9D8B030D-6E8A-4147-A177-3AD203B41FA5}">
                      <a16:colId xmlns:a16="http://schemas.microsoft.com/office/drawing/2014/main" xmlns="" val="2812760518"/>
                    </a:ext>
                  </a:extLst>
                </a:gridCol>
                <a:gridCol w="1744745">
                  <a:extLst>
                    <a:ext uri="{9D8B030D-6E8A-4147-A177-3AD203B41FA5}">
                      <a16:colId xmlns:a16="http://schemas.microsoft.com/office/drawing/2014/main" xmlns="" val="127596582"/>
                    </a:ext>
                  </a:extLst>
                </a:gridCol>
                <a:gridCol w="2018581">
                  <a:extLst>
                    <a:ext uri="{9D8B030D-6E8A-4147-A177-3AD203B41FA5}">
                      <a16:colId xmlns:a16="http://schemas.microsoft.com/office/drawing/2014/main" xmlns="" val="1997144066"/>
                    </a:ext>
                  </a:extLst>
                </a:gridCol>
                <a:gridCol w="2639684">
                  <a:extLst>
                    <a:ext uri="{9D8B030D-6E8A-4147-A177-3AD203B41FA5}">
                      <a16:colId xmlns:a16="http://schemas.microsoft.com/office/drawing/2014/main" xmlns="" val="57802498"/>
                    </a:ext>
                  </a:extLst>
                </a:gridCol>
                <a:gridCol w="1259455">
                  <a:extLst>
                    <a:ext uri="{9D8B030D-6E8A-4147-A177-3AD203B41FA5}">
                      <a16:colId xmlns:a16="http://schemas.microsoft.com/office/drawing/2014/main" xmlns="" val="990580048"/>
                    </a:ext>
                  </a:extLst>
                </a:gridCol>
              </a:tblGrid>
              <a:tr h="370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 EMPRESA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 PROPIETARIO/ REPRESENTANTE LEGAL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 DIRECCIÓN DEPÓSITO DE VEHÍCULOS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TELÉFONOS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942964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ZACAPOAXTLA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EMILIO LOBATO TORAL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DOM. CON.SN 4a SECCIO, TENEXCAPILLA, ZALAZAPAN.ZACAPOAXTLA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2333142677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40127028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7CC3B7F-9DC5-4596-B14C-09DFD849BA12}"/>
              </a:ext>
            </a:extLst>
          </p:cNvPr>
          <p:cNvSpPr txBox="1"/>
          <p:nvPr/>
        </p:nvSpPr>
        <p:spPr>
          <a:xfrm>
            <a:off x="2057400" y="209084"/>
            <a:ext cx="72988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chemeClr val="bg1"/>
                </a:solidFill>
              </a:rPr>
              <a:t>ROL DE SERVICIO 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0" y="1035093"/>
            <a:ext cx="9143999" cy="367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Región </a:t>
            </a:r>
            <a:r>
              <a:rPr lang="es-MX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 </a:t>
            </a:r>
            <a:r>
              <a:rPr lang="es-MX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Zacapoaxtla</a:t>
            </a:r>
            <a:endParaRPr lang="es-MX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9104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8B09DFAD-F388-4162-94D9-8D5CDE573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795488"/>
              </p:ext>
            </p:extLst>
          </p:nvPr>
        </p:nvGraphicFramePr>
        <p:xfrm>
          <a:off x="579711" y="1878825"/>
          <a:ext cx="8046702" cy="13939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237">
                  <a:extLst>
                    <a:ext uri="{9D8B030D-6E8A-4147-A177-3AD203B41FA5}">
                      <a16:colId xmlns:a16="http://schemas.microsoft.com/office/drawing/2014/main" xmlns="" val="2812760518"/>
                    </a:ext>
                  </a:extLst>
                </a:gridCol>
                <a:gridCol w="1744745">
                  <a:extLst>
                    <a:ext uri="{9D8B030D-6E8A-4147-A177-3AD203B41FA5}">
                      <a16:colId xmlns:a16="http://schemas.microsoft.com/office/drawing/2014/main" xmlns="" val="127596582"/>
                    </a:ext>
                  </a:extLst>
                </a:gridCol>
                <a:gridCol w="2018581">
                  <a:extLst>
                    <a:ext uri="{9D8B030D-6E8A-4147-A177-3AD203B41FA5}">
                      <a16:colId xmlns:a16="http://schemas.microsoft.com/office/drawing/2014/main" xmlns="" val="1997144066"/>
                    </a:ext>
                  </a:extLst>
                </a:gridCol>
                <a:gridCol w="2639684">
                  <a:extLst>
                    <a:ext uri="{9D8B030D-6E8A-4147-A177-3AD203B41FA5}">
                      <a16:colId xmlns:a16="http://schemas.microsoft.com/office/drawing/2014/main" xmlns="" val="57802498"/>
                    </a:ext>
                  </a:extLst>
                </a:gridCol>
                <a:gridCol w="1259455">
                  <a:extLst>
                    <a:ext uri="{9D8B030D-6E8A-4147-A177-3AD203B41FA5}">
                      <a16:colId xmlns:a16="http://schemas.microsoft.com/office/drawing/2014/main" xmlns="" val="990580048"/>
                    </a:ext>
                  </a:extLst>
                </a:gridCol>
              </a:tblGrid>
              <a:tr h="370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 EMPRESA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 PROPIETARIO/ REPRESENTANTE LEGAL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 DIRECCIÓN DEPÓSITO DE VEHÍCULOS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TELÉFONOS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942964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TALLER MEXICO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FEDERICO CANO FERNANDEZ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CARR. FED. 119 APIZACO-TEJOCOTAL KM75 BARR MAQUIXTLA.ZACATLAN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7971053784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40127028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VERA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JUAN CARLOS CRUZ CANO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HERMENEGILDO GALEANA ESQUINA CON CALLE IGNACIO ZARAGOZA BARRIO DE ELOXOCHITLÁN.ZACATLAN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7979767435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84606838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CANO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CESAR CANO FERNANDEZ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CALLE NUMERO 14, COL. ZACATZINGO, ELOXOCHITLAN,ZACATLAN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7971097675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00715639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7CC3B7F-9DC5-4596-B14C-09DFD849BA12}"/>
              </a:ext>
            </a:extLst>
          </p:cNvPr>
          <p:cNvSpPr txBox="1"/>
          <p:nvPr/>
        </p:nvSpPr>
        <p:spPr>
          <a:xfrm>
            <a:off x="2057400" y="209084"/>
            <a:ext cx="72988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chemeClr val="bg1"/>
                </a:solidFill>
              </a:rPr>
              <a:t>ROL DE SERVICIO 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0" y="1112727"/>
            <a:ext cx="9143999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Región </a:t>
            </a:r>
            <a:r>
              <a:rPr lang="es-MX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Zacatlán</a:t>
            </a:r>
            <a:endParaRPr lang="es-MX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-11494" y="3740914"/>
            <a:ext cx="9143999" cy="367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Región </a:t>
            </a:r>
            <a:r>
              <a:rPr lang="es-MX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Chignahuapan</a:t>
            </a:r>
            <a:endParaRPr lang="es-MX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8B09DFAD-F388-4162-94D9-8D5CDE573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457449"/>
              </p:ext>
            </p:extLst>
          </p:nvPr>
        </p:nvGraphicFramePr>
        <p:xfrm>
          <a:off x="585467" y="4472488"/>
          <a:ext cx="8046702" cy="12740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237">
                  <a:extLst>
                    <a:ext uri="{9D8B030D-6E8A-4147-A177-3AD203B41FA5}">
                      <a16:colId xmlns:a16="http://schemas.microsoft.com/office/drawing/2014/main" xmlns="" val="2812760518"/>
                    </a:ext>
                  </a:extLst>
                </a:gridCol>
                <a:gridCol w="1744745">
                  <a:extLst>
                    <a:ext uri="{9D8B030D-6E8A-4147-A177-3AD203B41FA5}">
                      <a16:colId xmlns:a16="http://schemas.microsoft.com/office/drawing/2014/main" xmlns="" val="127596582"/>
                    </a:ext>
                  </a:extLst>
                </a:gridCol>
                <a:gridCol w="2018581">
                  <a:extLst>
                    <a:ext uri="{9D8B030D-6E8A-4147-A177-3AD203B41FA5}">
                      <a16:colId xmlns:a16="http://schemas.microsoft.com/office/drawing/2014/main" xmlns="" val="1997144066"/>
                    </a:ext>
                  </a:extLst>
                </a:gridCol>
                <a:gridCol w="2639684">
                  <a:extLst>
                    <a:ext uri="{9D8B030D-6E8A-4147-A177-3AD203B41FA5}">
                      <a16:colId xmlns:a16="http://schemas.microsoft.com/office/drawing/2014/main" xmlns="" val="57802498"/>
                    </a:ext>
                  </a:extLst>
                </a:gridCol>
                <a:gridCol w="1259455">
                  <a:extLst>
                    <a:ext uri="{9D8B030D-6E8A-4147-A177-3AD203B41FA5}">
                      <a16:colId xmlns:a16="http://schemas.microsoft.com/office/drawing/2014/main" xmlns="" val="990580048"/>
                    </a:ext>
                  </a:extLst>
                </a:gridCol>
              </a:tblGrid>
              <a:tr h="370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 EMPRESA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 PROPIETARIO/ REPRESENTANTE LEGAL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 DIRECCIÓN DEPÓSITO DE VEHÍCULOS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TELÉFONOS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942964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CHIGNAHUAPAN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ILCE GISELA MENDOZA REYES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CALLE AQUILES SERDAN, CRUCE CON MIGUEL GONZALEZ, ZITLA. CHIGNAHUAPAN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7979711017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40127028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VERA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JUAN CARLOS CRUZ CANO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MANUEL RIVERA ANAYA, CORREDOR EDUCATIVO S/N. CHIGNAHUAPAN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7979767435</a:t>
                      </a:r>
                      <a:b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7979762127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84606838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TALLER MEXICO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FEDERICO CANO FERNANDEZ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KM, 3+500 DEL LIBRAMIENTO ESTATAL, BARRIO TOLTEMPAN, CHIGNAHUAPAN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7971053784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77360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395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8B09DFAD-F388-4162-94D9-8D5CDE573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679441"/>
              </p:ext>
            </p:extLst>
          </p:nvPr>
        </p:nvGraphicFramePr>
        <p:xfrm>
          <a:off x="545207" y="1766679"/>
          <a:ext cx="8046702" cy="37103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237">
                  <a:extLst>
                    <a:ext uri="{9D8B030D-6E8A-4147-A177-3AD203B41FA5}">
                      <a16:colId xmlns:a16="http://schemas.microsoft.com/office/drawing/2014/main" xmlns="" val="2812760518"/>
                    </a:ext>
                  </a:extLst>
                </a:gridCol>
                <a:gridCol w="1744745">
                  <a:extLst>
                    <a:ext uri="{9D8B030D-6E8A-4147-A177-3AD203B41FA5}">
                      <a16:colId xmlns:a16="http://schemas.microsoft.com/office/drawing/2014/main" xmlns="" val="127596582"/>
                    </a:ext>
                  </a:extLst>
                </a:gridCol>
                <a:gridCol w="2018581">
                  <a:extLst>
                    <a:ext uri="{9D8B030D-6E8A-4147-A177-3AD203B41FA5}">
                      <a16:colId xmlns:a16="http://schemas.microsoft.com/office/drawing/2014/main" xmlns="" val="1997144066"/>
                    </a:ext>
                  </a:extLst>
                </a:gridCol>
                <a:gridCol w="2441275">
                  <a:extLst>
                    <a:ext uri="{9D8B030D-6E8A-4147-A177-3AD203B41FA5}">
                      <a16:colId xmlns:a16="http://schemas.microsoft.com/office/drawing/2014/main" xmlns="" val="57802498"/>
                    </a:ext>
                  </a:extLst>
                </a:gridCol>
                <a:gridCol w="1457864">
                  <a:extLst>
                    <a:ext uri="{9D8B030D-6E8A-4147-A177-3AD203B41FA5}">
                      <a16:colId xmlns:a16="http://schemas.microsoft.com/office/drawing/2014/main" xmlns="" val="990580048"/>
                    </a:ext>
                  </a:extLst>
                </a:gridCol>
              </a:tblGrid>
              <a:tr h="370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EMPRESA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PROPIETARIO/ REPRESENTANTE LEGAL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DIRECCIÓN DEPÓSITO DE VEHÍCULOS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TELÉFONOS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942964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solidFill>
                            <a:schemeClr val="tx1"/>
                          </a:solidFill>
                          <a:effectLst/>
                        </a:rPr>
                        <a:t>GRUAS CONTINENTAL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MANIOBRAS Y SERVICIOS DE GRUAS AYA S.A. DE C.V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CAMINO  REAL A TLAXCALA S/N  SAN JERONIMO CALERAS.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2224343782</a:t>
                      </a:r>
                    </a:p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2223948770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40127028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solidFill>
                            <a:schemeClr val="tx1"/>
                          </a:solidFill>
                          <a:effectLst/>
                        </a:rPr>
                        <a:t>GRÚAS DOAMA S.A. DE C.V.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VICTOR HUGO DOMINGUEZ AMADO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CAMINO A SAN MIGUEL ESPEJO NO. 340A,STA MARIA XONACATEPEC.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222465388</a:t>
                      </a:r>
                    </a:p>
                    <a:p>
                      <a:pPr algn="ctr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2223246016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2832788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solidFill>
                            <a:schemeClr val="tx1"/>
                          </a:solidFill>
                          <a:effectLst/>
                        </a:rPr>
                        <a:t>ARRASTRES NACIONALES EN SINIESTRO S.A. DE C.V. 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ALFREDO RODRIGUEZ VICTORIA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CAMINO ANTIGUO A SAN MIGUEL ESPEJO KM 6.5 PARQUE INDUSTRIAL CACHAPA.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2225439693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23669246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solidFill>
                            <a:schemeClr val="tx1"/>
                          </a:solidFill>
                          <a:effectLst/>
                        </a:rPr>
                        <a:t>SERVICIOS LOGISTICOS EDNA S.A. DE C.V.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JOSE ALEJANDRO AGUILAR CAMACHO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4 SUR LT 1 ENTRE 125 OTE Y 123 BUENOS AIRES.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2224908344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2103733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solidFill>
                            <a:schemeClr val="tx1"/>
                          </a:solidFill>
                          <a:effectLst/>
                        </a:rPr>
                        <a:t>GRUAS CARRERA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LUIS ANGEL CARRERA MENDEZ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PREDIO 550 Z- 6P5/5, SAN FRANCISCO TOTIMEHUACAN.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2227508158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2226111074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66064271"/>
                  </a:ext>
                </a:extLst>
              </a:tr>
              <a:tr h="4550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solidFill>
                            <a:schemeClr val="tx1"/>
                          </a:solidFill>
                          <a:effectLst/>
                        </a:rPr>
                        <a:t>GRUAS GARCCINI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CARLOS MANUEL GARCCINI OLIVARES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CALLE ROBLE S/N ESQUINA EUCALIPTO COLONIA VALLE DEL PARAÍSO EJIDO DE SAN BERNABÉ TEMOXTITLA.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2225658599</a:t>
                      </a:r>
                    </a:p>
                    <a:p>
                      <a:pPr algn="ctr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2223369687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87494282"/>
                  </a:ext>
                </a:extLst>
              </a:tr>
              <a:tr h="2495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GRÚAS CIELO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GERARDO CIELO JIMÉNEZ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CALLE RICARDO FLORE MAGÓN -421, COL. SAN AGUSTÍN CALVARIO - CHOLULA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2221150941</a:t>
                      </a:r>
                    </a:p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2222705316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63783915"/>
                  </a:ext>
                </a:extLst>
              </a:tr>
              <a:tr h="2495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GRUAS GAP</a:t>
                      </a:r>
                      <a:endParaRPr lang="es-MX" sz="9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 LUIS CARRERA PEREZ</a:t>
                      </a:r>
                      <a:endParaRPr lang="es-MX" sz="9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AV. SAN LORENZO NO 804 COL SAN LORENZO CHACHAPA</a:t>
                      </a:r>
                      <a:endParaRPr lang="es-MX" sz="9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2227508158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2226111074</a:t>
                      </a:r>
                      <a:endParaRPr lang="es-MX" sz="9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95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 smtClean="0">
                          <a:solidFill>
                            <a:schemeClr val="tx1"/>
                          </a:solidFill>
                          <a:effectLst/>
                        </a:rPr>
                        <a:t>DESPLAZAMIENTO ESPECIALIZADOS EN ASISTENCIA S.A DE C.V. (DEA)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 smtClean="0">
                          <a:effectLst/>
                        </a:rPr>
                        <a:t>JUAN MANUEL RODRIGUEZ </a:t>
                      </a:r>
                      <a:r>
                        <a:rPr lang="es-MX" sz="900" dirty="0">
                          <a:effectLst/>
                        </a:rPr>
                        <a:t>VICTORIA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CAMINO ANTIGUO A SAN MIGUEL ESPEJO KM 6.5 PARQUE INDUSTRIAL CACHAPA.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2226302109</a:t>
                      </a:r>
                    </a:p>
                    <a:p>
                      <a:pPr algn="ctr" fontAlgn="ctr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03199342"/>
                  </a:ext>
                </a:extLst>
              </a:tr>
              <a:tr h="2495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EXPRESS S.A </a:t>
                      </a: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C.V.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i="0" u="none" strike="noStrike" dirty="0" smtClean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</a:rPr>
                        <a:t>MIGUEL ÁNGEL</a:t>
                      </a:r>
                      <a:r>
                        <a:rPr lang="es-MX" sz="900" b="0" i="0" u="none" strike="noStrike" baseline="0" dirty="0" smtClean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</a:rPr>
                        <a:t> ALDUCIN BAYLÓN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AVENIDA SAN LORENZO 806, CHACHAPA, AMOZOC.PUE.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2491000666</a:t>
                      </a:r>
                    </a:p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2491192358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7CC3B7F-9DC5-4596-B14C-09DFD849BA12}"/>
              </a:ext>
            </a:extLst>
          </p:cNvPr>
          <p:cNvSpPr txBox="1"/>
          <p:nvPr/>
        </p:nvSpPr>
        <p:spPr>
          <a:xfrm>
            <a:off x="2057400" y="209084"/>
            <a:ext cx="72988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chemeClr val="bg1"/>
                </a:solidFill>
              </a:rPr>
              <a:t>ROL DE SERVICIO 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694549" y="1043713"/>
            <a:ext cx="394210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Región Puebla y Zona Conurbada.</a:t>
            </a:r>
          </a:p>
        </p:txBody>
      </p:sp>
    </p:spTree>
    <p:extLst>
      <p:ext uri="{BB962C8B-B14F-4D97-AF65-F5344CB8AC3E}">
        <p14:creationId xmlns:p14="http://schemas.microsoft.com/office/powerpoint/2010/main" val="707362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8B09DFAD-F388-4162-94D9-8D5CDE573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658029"/>
              </p:ext>
            </p:extLst>
          </p:nvPr>
        </p:nvGraphicFramePr>
        <p:xfrm>
          <a:off x="579711" y="1896081"/>
          <a:ext cx="8046702" cy="9729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237">
                  <a:extLst>
                    <a:ext uri="{9D8B030D-6E8A-4147-A177-3AD203B41FA5}">
                      <a16:colId xmlns:a16="http://schemas.microsoft.com/office/drawing/2014/main" xmlns="" val="2812760518"/>
                    </a:ext>
                  </a:extLst>
                </a:gridCol>
                <a:gridCol w="1744745">
                  <a:extLst>
                    <a:ext uri="{9D8B030D-6E8A-4147-A177-3AD203B41FA5}">
                      <a16:colId xmlns:a16="http://schemas.microsoft.com/office/drawing/2014/main" xmlns="" val="127596582"/>
                    </a:ext>
                  </a:extLst>
                </a:gridCol>
                <a:gridCol w="2018581">
                  <a:extLst>
                    <a:ext uri="{9D8B030D-6E8A-4147-A177-3AD203B41FA5}">
                      <a16:colId xmlns:a16="http://schemas.microsoft.com/office/drawing/2014/main" xmlns="" val="1997144066"/>
                    </a:ext>
                  </a:extLst>
                </a:gridCol>
                <a:gridCol w="2639684">
                  <a:extLst>
                    <a:ext uri="{9D8B030D-6E8A-4147-A177-3AD203B41FA5}">
                      <a16:colId xmlns:a16="http://schemas.microsoft.com/office/drawing/2014/main" xmlns="" val="57802498"/>
                    </a:ext>
                  </a:extLst>
                </a:gridCol>
                <a:gridCol w="1259455">
                  <a:extLst>
                    <a:ext uri="{9D8B030D-6E8A-4147-A177-3AD203B41FA5}">
                      <a16:colId xmlns:a16="http://schemas.microsoft.com/office/drawing/2014/main" xmlns="" val="990580048"/>
                    </a:ext>
                  </a:extLst>
                </a:gridCol>
              </a:tblGrid>
              <a:tr h="370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EMPRESA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PROPIETARIO/ REPRESENTANTE LEGAL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DIRECCIÓN DEPÓSITO DE VEHÍCULOS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TELÉFONOS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942964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LEAL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CARLOS LEAL RAMIREZ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CARRETERA INTERNACIONAL KM 156 + 800, CARRETERA MEXICO XUCHIATE BARRIO SAN CRISTOBAL.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9531267889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40127028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LEAL LOPEZ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DAUDET SEIN LEAL LOPEZ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CARRETERA INTERNACIONAL KM 156 + 800, CARRETERA MEXICO XUCHIATE BARRIO SAN CRISTOBAL.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9535419873</a:t>
                      </a:r>
                    </a:p>
                    <a:p>
                      <a:pPr algn="ctr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9531321412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28327884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7CC3B7F-9DC5-4596-B14C-09DFD849BA12}"/>
              </a:ext>
            </a:extLst>
          </p:cNvPr>
          <p:cNvSpPr txBox="1"/>
          <p:nvPr/>
        </p:nvSpPr>
        <p:spPr>
          <a:xfrm>
            <a:off x="2057400" y="209084"/>
            <a:ext cx="72988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chemeClr val="bg1"/>
                </a:solidFill>
              </a:rPr>
              <a:t>ROL DE SERVICIO 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0" y="1035093"/>
            <a:ext cx="9143999" cy="367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Región </a:t>
            </a:r>
            <a:r>
              <a:rPr lang="es-MX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Acatlán de Osorio</a:t>
            </a:r>
            <a:endParaRPr lang="es-MX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782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8B09DFAD-F388-4162-94D9-8D5CDE573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966904"/>
              </p:ext>
            </p:extLst>
          </p:nvPr>
        </p:nvGraphicFramePr>
        <p:xfrm>
          <a:off x="579711" y="1896081"/>
          <a:ext cx="8046702" cy="15751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237">
                  <a:extLst>
                    <a:ext uri="{9D8B030D-6E8A-4147-A177-3AD203B41FA5}">
                      <a16:colId xmlns:a16="http://schemas.microsoft.com/office/drawing/2014/main" xmlns="" val="2812760518"/>
                    </a:ext>
                  </a:extLst>
                </a:gridCol>
                <a:gridCol w="1744745">
                  <a:extLst>
                    <a:ext uri="{9D8B030D-6E8A-4147-A177-3AD203B41FA5}">
                      <a16:colId xmlns:a16="http://schemas.microsoft.com/office/drawing/2014/main" xmlns="" val="127596582"/>
                    </a:ext>
                  </a:extLst>
                </a:gridCol>
                <a:gridCol w="2018581">
                  <a:extLst>
                    <a:ext uri="{9D8B030D-6E8A-4147-A177-3AD203B41FA5}">
                      <a16:colId xmlns:a16="http://schemas.microsoft.com/office/drawing/2014/main" xmlns="" val="1997144066"/>
                    </a:ext>
                  </a:extLst>
                </a:gridCol>
                <a:gridCol w="2639684">
                  <a:extLst>
                    <a:ext uri="{9D8B030D-6E8A-4147-A177-3AD203B41FA5}">
                      <a16:colId xmlns:a16="http://schemas.microsoft.com/office/drawing/2014/main" xmlns="" val="57802498"/>
                    </a:ext>
                  </a:extLst>
                </a:gridCol>
                <a:gridCol w="1259455">
                  <a:extLst>
                    <a:ext uri="{9D8B030D-6E8A-4147-A177-3AD203B41FA5}">
                      <a16:colId xmlns:a16="http://schemas.microsoft.com/office/drawing/2014/main" xmlns="" val="990580048"/>
                    </a:ext>
                  </a:extLst>
                </a:gridCol>
              </a:tblGrid>
              <a:tr h="370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EMPRESA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PROPIETARIO/ REPRESENTANTE LEGAL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DIRECCIÓN DEPÓSITO DE VEHÍCULOS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TELÉFONOS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942964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ACATZINGO S.A. DE C.V.</a:t>
                      </a:r>
                      <a:b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MIGUEL ANGEL ALDUCIN HERNANDEZ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CAM. ANTIGUO A ACATZINGO S/N EX RANCHO SAN MARCOS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2494241388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40127028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NIDIA ALDUCIN HERNANDEZ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NIDIA ALDUCIN HERNANDEZ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CAM. A RANCHO LOS HERMANOS LOPEZ LIMA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2494241388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84606838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OLIVIA MARTINEZ JIMENEZ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OLIVIA MARTINEZ JIMENEZ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CARRETERA ESTATAL ACATZINGO - NOPALUCAN (ANTIGUA VÍA DEL FERROCARRIL), MPIO DE ACATZINGO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2224555475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00715639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HEMS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SONIA ELIZABETH VILLALOBOS TALAVERA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SUR 21 Y 19 PTE. SAN JOSE CHIAPA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2213445344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70099502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7CC3B7F-9DC5-4596-B14C-09DFD849BA12}"/>
              </a:ext>
            </a:extLst>
          </p:cNvPr>
          <p:cNvSpPr txBox="1"/>
          <p:nvPr/>
        </p:nvSpPr>
        <p:spPr>
          <a:xfrm>
            <a:off x="2057400" y="209084"/>
            <a:ext cx="72988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chemeClr val="bg1"/>
                </a:solidFill>
              </a:rPr>
              <a:t>ROL DE SERVICIO 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0" y="1035093"/>
            <a:ext cx="9143999" cy="367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Región </a:t>
            </a:r>
            <a:r>
              <a:rPr lang="es-MX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s-MX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Acatzingo</a:t>
            </a:r>
            <a:endParaRPr lang="es-MX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626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8B09DFAD-F388-4162-94D9-8D5CDE573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494343"/>
              </p:ext>
            </p:extLst>
          </p:nvPr>
        </p:nvGraphicFramePr>
        <p:xfrm>
          <a:off x="579711" y="1878825"/>
          <a:ext cx="8046702" cy="21773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237">
                  <a:extLst>
                    <a:ext uri="{9D8B030D-6E8A-4147-A177-3AD203B41FA5}">
                      <a16:colId xmlns:a16="http://schemas.microsoft.com/office/drawing/2014/main" xmlns="" val="2812760518"/>
                    </a:ext>
                  </a:extLst>
                </a:gridCol>
                <a:gridCol w="1744745">
                  <a:extLst>
                    <a:ext uri="{9D8B030D-6E8A-4147-A177-3AD203B41FA5}">
                      <a16:colId xmlns:a16="http://schemas.microsoft.com/office/drawing/2014/main" xmlns="" val="127596582"/>
                    </a:ext>
                  </a:extLst>
                </a:gridCol>
                <a:gridCol w="2018581">
                  <a:extLst>
                    <a:ext uri="{9D8B030D-6E8A-4147-A177-3AD203B41FA5}">
                      <a16:colId xmlns:a16="http://schemas.microsoft.com/office/drawing/2014/main" xmlns="" val="1997144066"/>
                    </a:ext>
                  </a:extLst>
                </a:gridCol>
                <a:gridCol w="2639684">
                  <a:extLst>
                    <a:ext uri="{9D8B030D-6E8A-4147-A177-3AD203B41FA5}">
                      <a16:colId xmlns:a16="http://schemas.microsoft.com/office/drawing/2014/main" xmlns="" val="57802498"/>
                    </a:ext>
                  </a:extLst>
                </a:gridCol>
                <a:gridCol w="1259455">
                  <a:extLst>
                    <a:ext uri="{9D8B030D-6E8A-4147-A177-3AD203B41FA5}">
                      <a16:colId xmlns:a16="http://schemas.microsoft.com/office/drawing/2014/main" xmlns="" val="990580048"/>
                    </a:ext>
                  </a:extLst>
                </a:gridCol>
              </a:tblGrid>
              <a:tr h="370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EMPRESA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PROPIETARIO/ REPRESENTANTE LEGAL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DIRECCIÓN DEPÓSITO DE VEHÍCULOS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TELÉFONOS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942964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LOYOLA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ZACARIAS JAVIER LOYOLA EVANGELISTA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CAM. A LOS CAMPOS, SANTA ANA ACOZAUTLA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2226165830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84606838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GRUAS PACHECO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SALVADOR GARCIA PACHECO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BLVD EMILIANO ZAPATA 305, COL. RICARDO FLORES MAGON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2444450028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00715639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ASSIAUTO S.A. DE C.V.</a:t>
                      </a:r>
                      <a:b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ENRIQUE GAMEZ MENDOZA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CARMEN SERDAN 10 REVOLUCIÓN, ATLIXCO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2441080585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717721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JOE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MARIA ANGELICA GARCIA CARBAJAL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CAMINO REAL No. 267 SANTA ANA ACOZAUTLA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2221790555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10620247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MORALES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EVARISTO MORALES OSORIO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BOULEVARD FERROCARRILES NO 3103 COL VALLE DEL SUR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2444452054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00171995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LOYOLA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ZACARIAS JAVIER LOYOLA EVANGELISTA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CALLE PRIMERA DE BENITO JUAREZ N. 30 COL. CABRERA, CP 74360, ATLIXCO, PUEBLA.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2226165830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12444045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7CC3B7F-9DC5-4596-B14C-09DFD849BA12}"/>
              </a:ext>
            </a:extLst>
          </p:cNvPr>
          <p:cNvSpPr txBox="1"/>
          <p:nvPr/>
        </p:nvSpPr>
        <p:spPr>
          <a:xfrm>
            <a:off x="2057400" y="209084"/>
            <a:ext cx="72988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chemeClr val="bg1"/>
                </a:solidFill>
              </a:rPr>
              <a:t>ROL DE SERVICIO 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0" y="1035093"/>
            <a:ext cx="9143999" cy="367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Región </a:t>
            </a:r>
            <a:r>
              <a:rPr lang="es-MX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Atlixco</a:t>
            </a:r>
            <a:endParaRPr lang="es-MX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604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8B09DFAD-F388-4162-94D9-8D5CDE573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701635"/>
              </p:ext>
            </p:extLst>
          </p:nvPr>
        </p:nvGraphicFramePr>
        <p:xfrm>
          <a:off x="579711" y="1878825"/>
          <a:ext cx="8046702" cy="2478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237">
                  <a:extLst>
                    <a:ext uri="{9D8B030D-6E8A-4147-A177-3AD203B41FA5}">
                      <a16:colId xmlns:a16="http://schemas.microsoft.com/office/drawing/2014/main" xmlns="" val="2812760518"/>
                    </a:ext>
                  </a:extLst>
                </a:gridCol>
                <a:gridCol w="1744745">
                  <a:extLst>
                    <a:ext uri="{9D8B030D-6E8A-4147-A177-3AD203B41FA5}">
                      <a16:colId xmlns:a16="http://schemas.microsoft.com/office/drawing/2014/main" xmlns="" val="127596582"/>
                    </a:ext>
                  </a:extLst>
                </a:gridCol>
                <a:gridCol w="2018581">
                  <a:extLst>
                    <a:ext uri="{9D8B030D-6E8A-4147-A177-3AD203B41FA5}">
                      <a16:colId xmlns:a16="http://schemas.microsoft.com/office/drawing/2014/main" xmlns="" val="1997144066"/>
                    </a:ext>
                  </a:extLst>
                </a:gridCol>
                <a:gridCol w="2639684">
                  <a:extLst>
                    <a:ext uri="{9D8B030D-6E8A-4147-A177-3AD203B41FA5}">
                      <a16:colId xmlns:a16="http://schemas.microsoft.com/office/drawing/2014/main" xmlns="" val="57802498"/>
                    </a:ext>
                  </a:extLst>
                </a:gridCol>
                <a:gridCol w="1259455">
                  <a:extLst>
                    <a:ext uri="{9D8B030D-6E8A-4147-A177-3AD203B41FA5}">
                      <a16:colId xmlns:a16="http://schemas.microsoft.com/office/drawing/2014/main" xmlns="" val="990580048"/>
                    </a:ext>
                  </a:extLst>
                </a:gridCol>
              </a:tblGrid>
              <a:tr h="370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EMPRESA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PROPIETARIO/ REPRESENTANTE LEGAL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DIRECCIÓN DEPÓSITO DE VEHÍCULOS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TELÉFONOS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942964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HEMS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SONIA ELIZABETH VILLALOBOS TALAVERA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AV. REVOLUCION N. 1013, CARR. FED. EL SECO-ESPERANZA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2213445344</a:t>
                      </a:r>
                    </a:p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2213445343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40127028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ESPECIALIZADOS SERDAN S.A. DE C.V.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 CESAR FLORES BALCAZAR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KM28+000 S/N, CARRETERA FED EL SECO-ESPERANZA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2454504148</a:t>
                      </a:r>
                    </a:p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2451042334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84606838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ZACATEPEC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FERNANDA MARGARITA CARRERA FLORES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KM 0+00 DE LA CARRET. FED. PUEBLA LIBRE, EMILIO PORTES GIL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2383882994</a:t>
                      </a:r>
                    </a:p>
                    <a:p>
                      <a:pPr algn="ctr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2383882993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00715639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VICTORIA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GUSTAVO HERNANDEZ HERNANDEZ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KM.20 CARRETERA ESTATAL, TLACHICHUCA-VICTORIA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2821051375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717721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SAN ANDRES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MARTINIANO MENDEZ ROJAS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PRIV. DE JESUS NO.2 BARR. TECAMACHALCO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2223404059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10620247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BOCHO´S Y JUNIOR´S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EDGAR CONTRERAS PEREZ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CARR. EST. SERDAN-SN PEDRO TEMAMATLA KM 1.5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2381424326</a:t>
                      </a:r>
                      <a:b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2381663747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24858637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SERDAN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MARIA GUADALUPE GARCIA BOLAÑOS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KM 25 DE LA CARR. FED. EL SECO - ESPERANZA.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2454521041</a:t>
                      </a:r>
                      <a:b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2451042335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1505776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7CC3B7F-9DC5-4596-B14C-09DFD849BA12}"/>
              </a:ext>
            </a:extLst>
          </p:cNvPr>
          <p:cNvSpPr txBox="1"/>
          <p:nvPr/>
        </p:nvSpPr>
        <p:spPr>
          <a:xfrm>
            <a:off x="2057400" y="209084"/>
            <a:ext cx="72988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chemeClr val="bg1"/>
                </a:solidFill>
              </a:rPr>
              <a:t>ROL DE SERVICIO 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0" y="1035093"/>
            <a:ext cx="9143999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Región </a:t>
            </a:r>
            <a:r>
              <a:rPr lang="es-MX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es-MX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Chalchicomula</a:t>
            </a:r>
            <a:r>
              <a:rPr lang="es-MX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Sesma (Ciudad Serdán)</a:t>
            </a:r>
            <a:endParaRPr lang="es-MX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569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8B09DFAD-F388-4162-94D9-8D5CDE573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518860"/>
              </p:ext>
            </p:extLst>
          </p:nvPr>
        </p:nvGraphicFramePr>
        <p:xfrm>
          <a:off x="579711" y="1878825"/>
          <a:ext cx="8046702" cy="9729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237">
                  <a:extLst>
                    <a:ext uri="{9D8B030D-6E8A-4147-A177-3AD203B41FA5}">
                      <a16:colId xmlns:a16="http://schemas.microsoft.com/office/drawing/2014/main" xmlns="" val="2812760518"/>
                    </a:ext>
                  </a:extLst>
                </a:gridCol>
                <a:gridCol w="1744745">
                  <a:extLst>
                    <a:ext uri="{9D8B030D-6E8A-4147-A177-3AD203B41FA5}">
                      <a16:colId xmlns:a16="http://schemas.microsoft.com/office/drawing/2014/main" xmlns="" val="127596582"/>
                    </a:ext>
                  </a:extLst>
                </a:gridCol>
                <a:gridCol w="2018581">
                  <a:extLst>
                    <a:ext uri="{9D8B030D-6E8A-4147-A177-3AD203B41FA5}">
                      <a16:colId xmlns:a16="http://schemas.microsoft.com/office/drawing/2014/main" xmlns="" val="1997144066"/>
                    </a:ext>
                  </a:extLst>
                </a:gridCol>
                <a:gridCol w="2639684">
                  <a:extLst>
                    <a:ext uri="{9D8B030D-6E8A-4147-A177-3AD203B41FA5}">
                      <a16:colId xmlns:a16="http://schemas.microsoft.com/office/drawing/2014/main" xmlns="" val="57802498"/>
                    </a:ext>
                  </a:extLst>
                </a:gridCol>
                <a:gridCol w="1259455">
                  <a:extLst>
                    <a:ext uri="{9D8B030D-6E8A-4147-A177-3AD203B41FA5}">
                      <a16:colId xmlns:a16="http://schemas.microsoft.com/office/drawing/2014/main" xmlns="" val="990580048"/>
                    </a:ext>
                  </a:extLst>
                </a:gridCol>
              </a:tblGrid>
              <a:tr h="370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EMPRESA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PROPIETARIO/ REPRESENTANTE LEGAL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DIRECCIÓN DEPÓSITO DE VEHÍCULOS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TELÉFONOS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942964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GIL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GABINO GIL NAVARRETE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AV. UNIVERSIDAD No. 4 COLONIA EL RETIRO.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2751036501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40127028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LANDA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INES MALDONADO LOPEZ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KM 1 SALIDA A IXCAMILPA DE GUERRERO.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2751022243</a:t>
                      </a:r>
                      <a:b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2214277547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84606838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7CC3B7F-9DC5-4596-B14C-09DFD849BA12}"/>
              </a:ext>
            </a:extLst>
          </p:cNvPr>
          <p:cNvSpPr txBox="1"/>
          <p:nvPr/>
        </p:nvSpPr>
        <p:spPr>
          <a:xfrm>
            <a:off x="2057400" y="209084"/>
            <a:ext cx="72988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chemeClr val="bg1"/>
                </a:solidFill>
              </a:rPr>
              <a:t>ROL DE SERVICIO 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0" y="1035093"/>
            <a:ext cx="9143999" cy="367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Región </a:t>
            </a:r>
            <a:r>
              <a:rPr lang="es-MX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</a:t>
            </a:r>
            <a:r>
              <a:rPr lang="es-MX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Chiautla</a:t>
            </a:r>
            <a:r>
              <a:rPr lang="es-MX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Tapia</a:t>
            </a:r>
            <a:endParaRPr lang="es-MX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618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8B09DFAD-F388-4162-94D9-8D5CDE573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920431"/>
              </p:ext>
            </p:extLst>
          </p:nvPr>
        </p:nvGraphicFramePr>
        <p:xfrm>
          <a:off x="579711" y="1878825"/>
          <a:ext cx="8046702" cy="9729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237">
                  <a:extLst>
                    <a:ext uri="{9D8B030D-6E8A-4147-A177-3AD203B41FA5}">
                      <a16:colId xmlns:a16="http://schemas.microsoft.com/office/drawing/2014/main" xmlns="" val="2812760518"/>
                    </a:ext>
                  </a:extLst>
                </a:gridCol>
                <a:gridCol w="1744745">
                  <a:extLst>
                    <a:ext uri="{9D8B030D-6E8A-4147-A177-3AD203B41FA5}">
                      <a16:colId xmlns:a16="http://schemas.microsoft.com/office/drawing/2014/main" xmlns="" val="127596582"/>
                    </a:ext>
                  </a:extLst>
                </a:gridCol>
                <a:gridCol w="2018581">
                  <a:extLst>
                    <a:ext uri="{9D8B030D-6E8A-4147-A177-3AD203B41FA5}">
                      <a16:colId xmlns:a16="http://schemas.microsoft.com/office/drawing/2014/main" xmlns="" val="1997144066"/>
                    </a:ext>
                  </a:extLst>
                </a:gridCol>
                <a:gridCol w="2639684">
                  <a:extLst>
                    <a:ext uri="{9D8B030D-6E8A-4147-A177-3AD203B41FA5}">
                      <a16:colId xmlns:a16="http://schemas.microsoft.com/office/drawing/2014/main" xmlns="" val="57802498"/>
                    </a:ext>
                  </a:extLst>
                </a:gridCol>
                <a:gridCol w="1259455">
                  <a:extLst>
                    <a:ext uri="{9D8B030D-6E8A-4147-A177-3AD203B41FA5}">
                      <a16:colId xmlns:a16="http://schemas.microsoft.com/office/drawing/2014/main" xmlns="" val="990580048"/>
                    </a:ext>
                  </a:extLst>
                </a:gridCol>
              </a:tblGrid>
              <a:tr h="370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EMPRESA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PROPIETARIO/ REPRESENTANTE LEGAL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DIRECCIÓN DEPÓSITO DE VEHÍCULOS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TELÉFONOS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9429644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GRUAS GALLEGOS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ALVARO JESUS GALLEGOS MACIAS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CAMINO A XALTEPEC S/N, HUAUCHINANGO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7761123859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40127028"/>
                  </a:ext>
                </a:extLst>
              </a:tr>
              <a:tr h="30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24" marR="4042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GRÚAS LANZAGORTA S.A DE C.V.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ALBERTO EDUARDO LANZAGORTA ROMERO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CARR.FED.APIZCO TEJECOTAL KM.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7767678308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84606838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7CC3B7F-9DC5-4596-B14C-09DFD849BA12}"/>
              </a:ext>
            </a:extLst>
          </p:cNvPr>
          <p:cNvSpPr txBox="1"/>
          <p:nvPr/>
        </p:nvSpPr>
        <p:spPr>
          <a:xfrm>
            <a:off x="2057400" y="209084"/>
            <a:ext cx="72988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chemeClr val="bg1"/>
                </a:solidFill>
              </a:rPr>
              <a:t>ROL DE SERVICIO 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0" y="1035093"/>
            <a:ext cx="9143999" cy="367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Región </a:t>
            </a:r>
            <a:r>
              <a:rPr lang="es-MX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</a:t>
            </a:r>
            <a:r>
              <a:rPr lang="es-MX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Huauchinango</a:t>
            </a:r>
            <a:endParaRPr lang="es-MX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60878"/>
      </p:ext>
    </p:extLst>
  </p:cSld>
  <p:clrMapOvr>
    <a:masterClrMapping/>
  </p:clrMapOvr>
</p:sld>
</file>

<file path=ppt/theme/theme1.xml><?xml version="1.0" encoding="utf-8"?>
<a:theme xmlns:a="http://schemas.openxmlformats.org/drawingml/2006/main" name="3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RMATO DE PRESENTACIONES" id="{B816D36B-F979-B744-8E04-77B2E1EDCE27}" vid="{D3DB277C-BF24-7B45-B785-6F69F0B3943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34028</TotalTime>
  <Words>2269</Words>
  <Application>Microsoft Office PowerPoint</Application>
  <PresentationFormat>Presentación en pantalla (4:3)</PresentationFormat>
  <Paragraphs>691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3_Tema de Office</vt:lpstr>
      <vt:lpstr>SERVICIO DE GRÚAS  ROL DE TRABAJO ESTADO DE PUEBLA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GASTON ALEJO FOMPEROSA ZANATTA</dc:creator>
  <cp:lastModifiedBy>Gonzalo Acevedo Hernández</cp:lastModifiedBy>
  <cp:revision>739</cp:revision>
  <cp:lastPrinted>2021-10-15T18:59:23Z</cp:lastPrinted>
  <dcterms:created xsi:type="dcterms:W3CDTF">2020-02-10T18:55:10Z</dcterms:created>
  <dcterms:modified xsi:type="dcterms:W3CDTF">2022-11-14T20:37:53Z</dcterms:modified>
</cp:coreProperties>
</file>